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3"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Poppins" panose="00000500000000000000" pitchFamily="50" charset="0"/>
      <p:regular r:id="rId33"/>
      <p:bold r:id="rId34"/>
      <p:italic r:id="rId35"/>
      <p:boldItalic r:id="rId36"/>
    </p:embeddedFont>
    <p:embeddedFont>
      <p:font typeface="Poppins ExtraBold" panose="00000900000000000000" pitchFamily="50" charset="0"/>
      <p:bold r:id="rId37"/>
      <p:boldItalic r:id="rId38"/>
    </p:embeddedFont>
    <p:embeddedFont>
      <p:font typeface="Poppins ExtraLight" panose="00000300000000000000" pitchFamily="50" charset="0"/>
      <p:regular r:id="rId39"/>
      <p:bold r:id="rId40"/>
      <p:italic r:id="rId41"/>
      <p:boldItalic r:id="rId42"/>
    </p:embeddedFont>
    <p:embeddedFont>
      <p:font typeface="Poppins Light" panose="00000400000000000000" pitchFamily="50" charset="0"/>
      <p:regular r:id="rId43"/>
      <p:bold r:id="rId44"/>
      <p:italic r:id="rId45"/>
      <p:boldItalic r:id="rId46"/>
    </p:embeddedFont>
    <p:embeddedFont>
      <p:font typeface="Poppins Medium" panose="00000600000000000000" pitchFamily="50"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oSt+W5ZPkcs4nuxg8Cu5RYTiJ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42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customschemas.google.com/relationships/presentationmetadata" Target="meta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6" name="Google Shape;3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rPr>
              <a:t>Where can we get started</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oppins"/>
                <a:ea typeface="Poppins"/>
                <a:cs typeface="Poppins"/>
                <a:sym typeface="Poppins"/>
              </a:rPr>
              <a:t>We’ve talked about how Celonis has helped companies like you to execute better and maximize capacity. Now let’s discuss where Celonis could help your organization improve execution.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ullets, laptop, green box">
  <p:cSld name="Title, bullets, laptop, green box">
    <p:spTree>
      <p:nvGrpSpPr>
        <p:cNvPr id="1" name="Shape 88"/>
        <p:cNvGrpSpPr/>
        <p:nvPr/>
      </p:nvGrpSpPr>
      <p:grpSpPr>
        <a:xfrm>
          <a:off x="0" y="0"/>
          <a:ext cx="0" cy="0"/>
          <a:chOff x="0" y="0"/>
          <a:chExt cx="0" cy="0"/>
        </a:xfrm>
      </p:grpSpPr>
      <p:sp>
        <p:nvSpPr>
          <p:cNvPr id="89" name="Google Shape;89;p4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1" name="Google Shape;91;p49"/>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2" name="Google Shape;92;p49"/>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3" name="Google Shape;93;p49"/>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94" name="Google Shape;94;p49"/>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95" name="Google Shape;95;p49"/>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ullets, big screen, blue box">
  <p:cSld name="Title, bullets, big screen, blue box">
    <p:spTree>
      <p:nvGrpSpPr>
        <p:cNvPr id="1" name="Shape 96"/>
        <p:cNvGrpSpPr/>
        <p:nvPr/>
      </p:nvGrpSpPr>
      <p:grpSpPr>
        <a:xfrm>
          <a:off x="0" y="0"/>
          <a:ext cx="0" cy="0"/>
          <a:chOff x="0" y="0"/>
          <a:chExt cx="0" cy="0"/>
        </a:xfrm>
      </p:grpSpPr>
      <p:sp>
        <p:nvSpPr>
          <p:cNvPr id="97" name="Google Shape;97;p66"/>
          <p:cNvSpPr/>
          <p:nvPr/>
        </p:nvSpPr>
        <p:spPr>
          <a:xfrm>
            <a:off x="7714288"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8" name="Google Shape;98;p66"/>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66"/>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0" name="Google Shape;100;p66"/>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 name="Google Shape;101;p66"/>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02" name="Google Shape;102;p66"/>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03" name="Google Shape;103;p66"/>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bullets, big screen, green box">
  <p:cSld name="Title, bullets, big screen, green box">
    <p:spTree>
      <p:nvGrpSpPr>
        <p:cNvPr id="1" name="Shape 104"/>
        <p:cNvGrpSpPr/>
        <p:nvPr/>
      </p:nvGrpSpPr>
      <p:grpSpPr>
        <a:xfrm>
          <a:off x="0" y="0"/>
          <a:ext cx="0" cy="0"/>
          <a:chOff x="0" y="0"/>
          <a:chExt cx="0" cy="0"/>
        </a:xfrm>
      </p:grpSpPr>
      <p:sp>
        <p:nvSpPr>
          <p:cNvPr id="105" name="Google Shape;105;p67"/>
          <p:cNvSpPr/>
          <p:nvPr/>
        </p:nvSpPr>
        <p:spPr>
          <a:xfrm>
            <a:off x="7714288"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 name="Google Shape;106;p67"/>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67"/>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8" name="Google Shape;108;p67"/>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9" name="Google Shape;109;p67"/>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10" name="Google Shape;110;p67"/>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11" name="Google Shape;111;p67"/>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ullets, big screen, grey box">
  <p:cSld name="Title, bullets, big screen, grey box">
    <p:spTree>
      <p:nvGrpSpPr>
        <p:cNvPr id="1" name="Shape 112"/>
        <p:cNvGrpSpPr/>
        <p:nvPr/>
      </p:nvGrpSpPr>
      <p:grpSpPr>
        <a:xfrm>
          <a:off x="0" y="0"/>
          <a:ext cx="0" cy="0"/>
          <a:chOff x="0" y="0"/>
          <a:chExt cx="0" cy="0"/>
        </a:xfrm>
      </p:grpSpPr>
      <p:sp>
        <p:nvSpPr>
          <p:cNvPr id="113" name="Google Shape;113;p68"/>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68"/>
          <p:cNvSpPr txBox="1">
            <a:spLocks noGrp="1"/>
          </p:cNvSpPr>
          <p:nvPr>
            <p:ph type="body" idx="1"/>
          </p:nvPr>
        </p:nvSpPr>
        <p:spPr>
          <a:xfrm>
            <a:off x="421267" y="1826684"/>
            <a:ext cx="3936564"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5" name="Google Shape;115;p68"/>
          <p:cNvSpPr/>
          <p:nvPr/>
        </p:nvSpPr>
        <p:spPr>
          <a:xfrm>
            <a:off x="7714288"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6" name="Google Shape;116;p68"/>
          <p:cNvSpPr/>
          <p:nvPr/>
        </p:nvSpPr>
        <p:spPr>
          <a:xfrm>
            <a:off x="5094310" y="1394309"/>
            <a:ext cx="6370751" cy="36141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7" name="Google Shape;117;p68"/>
          <p:cNvSpPr>
            <a:spLocks noGrp="1"/>
          </p:cNvSpPr>
          <p:nvPr>
            <p:ph type="pic" idx="2"/>
          </p:nvPr>
        </p:nvSpPr>
        <p:spPr>
          <a:xfrm>
            <a:off x="5094310" y="1394309"/>
            <a:ext cx="6370749" cy="3614143"/>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18" name="Google Shape;118;p68"/>
          <p:cNvPicPr preferRelativeResize="0"/>
          <p:nvPr/>
        </p:nvPicPr>
        <p:blipFill rotWithShape="1">
          <a:blip r:embed="rId2">
            <a:alphaModFix/>
          </a:blip>
          <a:srcRect/>
          <a:stretch/>
        </p:blipFill>
        <p:spPr>
          <a:xfrm>
            <a:off x="4924235" y="1142036"/>
            <a:ext cx="6701360" cy="5034397"/>
          </a:xfrm>
          <a:prstGeom prst="rect">
            <a:avLst/>
          </a:prstGeom>
          <a:noFill/>
          <a:ln>
            <a:noFill/>
          </a:ln>
        </p:spPr>
      </p:pic>
      <p:pic>
        <p:nvPicPr>
          <p:cNvPr id="119" name="Google Shape;119;p68"/>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ullets, laptop, blue box">
  <p:cSld name="Title, bullets, laptop, blue box">
    <p:spTree>
      <p:nvGrpSpPr>
        <p:cNvPr id="1" name="Shape 120"/>
        <p:cNvGrpSpPr/>
        <p:nvPr/>
      </p:nvGrpSpPr>
      <p:grpSpPr>
        <a:xfrm>
          <a:off x="0" y="0"/>
          <a:ext cx="0" cy="0"/>
          <a:chOff x="0" y="0"/>
          <a:chExt cx="0" cy="0"/>
        </a:xfrm>
      </p:grpSpPr>
      <p:sp>
        <p:nvSpPr>
          <p:cNvPr id="121" name="Google Shape;121;p69"/>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2" name="Google Shape;122;p6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4" name="Google Shape;124;p69"/>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5" name="Google Shape;125;p69"/>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26" name="Google Shape;126;p69"/>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127" name="Google Shape;127;p69"/>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bullets, laptop, grey box">
  <p:cSld name="Title, bullets, laptop, grey box">
    <p:spTree>
      <p:nvGrpSpPr>
        <p:cNvPr id="1" name="Shape 128"/>
        <p:cNvGrpSpPr/>
        <p:nvPr/>
      </p:nvGrpSpPr>
      <p:grpSpPr>
        <a:xfrm>
          <a:off x="0" y="0"/>
          <a:ext cx="0" cy="0"/>
          <a:chOff x="0" y="0"/>
          <a:chExt cx="0" cy="0"/>
        </a:xfrm>
      </p:grpSpPr>
      <p:sp>
        <p:nvSpPr>
          <p:cNvPr id="129" name="Google Shape;129;p70"/>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70"/>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1" name="Google Shape;131;p70"/>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2" name="Google Shape;132;p70"/>
          <p:cNvSpPr/>
          <p:nvPr/>
        </p:nvSpPr>
        <p:spPr>
          <a:xfrm>
            <a:off x="5294649" y="1539879"/>
            <a:ext cx="5730420" cy="37399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3" name="Google Shape;133;p70"/>
          <p:cNvSpPr>
            <a:spLocks noGrp="1"/>
          </p:cNvSpPr>
          <p:nvPr>
            <p:ph type="pic" idx="2"/>
          </p:nvPr>
        </p:nvSpPr>
        <p:spPr>
          <a:xfrm>
            <a:off x="5294648" y="1539879"/>
            <a:ext cx="5730419" cy="3739901"/>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34" name="Google Shape;134;p70"/>
          <p:cNvPicPr preferRelativeResize="0"/>
          <p:nvPr/>
        </p:nvPicPr>
        <p:blipFill rotWithShape="1">
          <a:blip r:embed="rId2">
            <a:alphaModFix/>
          </a:blip>
          <a:srcRect/>
          <a:stretch/>
        </p:blipFill>
        <p:spPr>
          <a:xfrm>
            <a:off x="4357832" y="1303918"/>
            <a:ext cx="7564784" cy="4349751"/>
          </a:xfrm>
          <a:prstGeom prst="rect">
            <a:avLst/>
          </a:prstGeom>
          <a:noFill/>
          <a:ln>
            <a:noFill/>
          </a:ln>
        </p:spPr>
      </p:pic>
      <p:pic>
        <p:nvPicPr>
          <p:cNvPr id="135" name="Google Shape;135;p70"/>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bullets, tablet, blue box">
  <p:cSld name="Title, bullets, tablet, blue box">
    <p:spTree>
      <p:nvGrpSpPr>
        <p:cNvPr id="1" name="Shape 136"/>
        <p:cNvGrpSpPr/>
        <p:nvPr/>
      </p:nvGrpSpPr>
      <p:grpSpPr>
        <a:xfrm>
          <a:off x="0" y="0"/>
          <a:ext cx="0" cy="0"/>
          <a:chOff x="0" y="0"/>
          <a:chExt cx="0" cy="0"/>
        </a:xfrm>
      </p:grpSpPr>
      <p:sp>
        <p:nvSpPr>
          <p:cNvPr id="137" name="Google Shape;137;p71"/>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8" name="Google Shape;138;p71"/>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1"/>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40" name="Google Shape;140;p71"/>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1" name="Google Shape;141;p71"/>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42" name="Google Shape;142;p71"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43" name="Google Shape;143;p71"/>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bullets, tablet, green box">
  <p:cSld name="Title, bullets, tablet, green box">
    <p:spTree>
      <p:nvGrpSpPr>
        <p:cNvPr id="1" name="Shape 144"/>
        <p:cNvGrpSpPr/>
        <p:nvPr/>
      </p:nvGrpSpPr>
      <p:grpSpPr>
        <a:xfrm>
          <a:off x="0" y="0"/>
          <a:ext cx="0" cy="0"/>
          <a:chOff x="0" y="0"/>
          <a:chExt cx="0" cy="0"/>
        </a:xfrm>
      </p:grpSpPr>
      <p:sp>
        <p:nvSpPr>
          <p:cNvPr id="145" name="Google Shape;145;p72"/>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6" name="Google Shape;146;p72"/>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72"/>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48" name="Google Shape;148;p72"/>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9" name="Google Shape;149;p72"/>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50" name="Google Shape;150;p72"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51" name="Google Shape;151;p72"/>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bullets, tablet, grey box">
  <p:cSld name="Title, bullets, tablet, grey box">
    <p:spTree>
      <p:nvGrpSpPr>
        <p:cNvPr id="1" name="Shape 152"/>
        <p:cNvGrpSpPr/>
        <p:nvPr/>
      </p:nvGrpSpPr>
      <p:grpSpPr>
        <a:xfrm>
          <a:off x="0" y="0"/>
          <a:ext cx="0" cy="0"/>
          <a:chOff x="0" y="0"/>
          <a:chExt cx="0" cy="0"/>
        </a:xfrm>
      </p:grpSpPr>
      <p:sp>
        <p:nvSpPr>
          <p:cNvPr id="153" name="Google Shape;153;p73"/>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73"/>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55" name="Google Shape;155;p73"/>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73"/>
          <p:cNvSpPr/>
          <p:nvPr/>
        </p:nvSpPr>
        <p:spPr>
          <a:xfrm>
            <a:off x="7033753" y="886691"/>
            <a:ext cx="355600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73"/>
          <p:cNvSpPr>
            <a:spLocks noGrp="1"/>
          </p:cNvSpPr>
          <p:nvPr>
            <p:ph type="pic" idx="2"/>
          </p:nvPr>
        </p:nvSpPr>
        <p:spPr>
          <a:xfrm>
            <a:off x="7033752" y="886691"/>
            <a:ext cx="355600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58" name="Google Shape;158;p73" descr="Ein Bild, das Monitor, Elektronik, Bildschirm, Fernsehen enthält.&#10;&#10;Automatisch generierte Beschreibung"/>
          <p:cNvPicPr preferRelativeResize="0"/>
          <p:nvPr/>
        </p:nvPicPr>
        <p:blipFill rotWithShape="1">
          <a:blip r:embed="rId2">
            <a:alphaModFix/>
          </a:blip>
          <a:srcRect/>
          <a:stretch/>
        </p:blipFill>
        <p:spPr>
          <a:xfrm>
            <a:off x="6845369" y="675121"/>
            <a:ext cx="3938668" cy="5469416"/>
          </a:xfrm>
          <a:prstGeom prst="rect">
            <a:avLst/>
          </a:prstGeom>
          <a:noFill/>
          <a:ln>
            <a:noFill/>
          </a:ln>
        </p:spPr>
      </p:pic>
      <p:pic>
        <p:nvPicPr>
          <p:cNvPr id="159" name="Google Shape;159;p73"/>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bullets, phone, blue box">
  <p:cSld name="Title, bullets, phone, blue box">
    <p:spTree>
      <p:nvGrpSpPr>
        <p:cNvPr id="1" name="Shape 160"/>
        <p:cNvGrpSpPr/>
        <p:nvPr/>
      </p:nvGrpSpPr>
      <p:grpSpPr>
        <a:xfrm>
          <a:off x="0" y="0"/>
          <a:ext cx="0" cy="0"/>
          <a:chOff x="0" y="0"/>
          <a:chExt cx="0" cy="0"/>
        </a:xfrm>
      </p:grpSpPr>
      <p:sp>
        <p:nvSpPr>
          <p:cNvPr id="161" name="Google Shape;161;p74"/>
          <p:cNvSpPr/>
          <p:nvPr/>
        </p:nvSpPr>
        <p:spPr>
          <a:xfrm>
            <a:off x="7715424" y="2"/>
            <a:ext cx="44765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2" name="Google Shape;162;p74"/>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Clr>
                <a:schemeClr val="lt2"/>
              </a:buClr>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4" name="Google Shape;164;p74"/>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5" name="Google Shape;165;p74"/>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66" name="Google Shape;166;p74"/>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67" name="Google Shape;167;p74"/>
          <p:cNvPicPr preferRelativeResize="0"/>
          <p:nvPr/>
        </p:nvPicPr>
        <p:blipFill rotWithShape="1">
          <a:blip r:embed="rId3">
            <a:alphaModFix/>
          </a:blip>
          <a:srcRect/>
          <a:stretch/>
        </p:blipFill>
        <p:spPr>
          <a:xfrm>
            <a:off x="11354427" y="353669"/>
            <a:ext cx="480739" cy="5118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ullets, phone, green box">
  <p:cSld name="Title, bullets, phone, green box">
    <p:spTree>
      <p:nvGrpSpPr>
        <p:cNvPr id="1" name="Shape 168"/>
        <p:cNvGrpSpPr/>
        <p:nvPr/>
      </p:nvGrpSpPr>
      <p:grpSpPr>
        <a:xfrm>
          <a:off x="0" y="0"/>
          <a:ext cx="0" cy="0"/>
          <a:chOff x="0" y="0"/>
          <a:chExt cx="0" cy="0"/>
        </a:xfrm>
      </p:grpSpPr>
      <p:sp>
        <p:nvSpPr>
          <p:cNvPr id="169" name="Google Shape;169;p75"/>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75"/>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71" name="Google Shape;171;p75"/>
          <p:cNvSpPr/>
          <p:nvPr/>
        </p:nvSpPr>
        <p:spPr>
          <a:xfrm>
            <a:off x="7715424" y="2"/>
            <a:ext cx="4476576"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2" name="Google Shape;172;p75"/>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3" name="Google Shape;173;p75"/>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74" name="Google Shape;174;p75"/>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75" name="Google Shape;175;p75"/>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ullets, phone, grey box">
  <p:cSld name="Title, bullets, phone, grey box">
    <p:spTree>
      <p:nvGrpSpPr>
        <p:cNvPr id="1" name="Shape 176"/>
        <p:cNvGrpSpPr/>
        <p:nvPr/>
      </p:nvGrpSpPr>
      <p:grpSpPr>
        <a:xfrm>
          <a:off x="0" y="0"/>
          <a:ext cx="0" cy="0"/>
          <a:chOff x="0" y="0"/>
          <a:chExt cx="0" cy="0"/>
        </a:xfrm>
      </p:grpSpPr>
      <p:sp>
        <p:nvSpPr>
          <p:cNvPr id="177" name="Google Shape;177;p76"/>
          <p:cNvSpPr txBox="1">
            <a:spLocks noGrp="1"/>
          </p:cNvSpPr>
          <p:nvPr>
            <p:ph type="title"/>
          </p:nvPr>
        </p:nvSpPr>
        <p:spPr>
          <a:xfrm>
            <a:off x="422399" y="366184"/>
            <a:ext cx="5674735" cy="1022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76"/>
          <p:cNvSpPr txBox="1">
            <a:spLocks noGrp="1"/>
          </p:cNvSpPr>
          <p:nvPr>
            <p:ph type="body" idx="1"/>
          </p:nvPr>
        </p:nvSpPr>
        <p:spPr>
          <a:xfrm>
            <a:off x="421267" y="1826684"/>
            <a:ext cx="5674733" cy="4349749"/>
          </a:xfrm>
          <a:prstGeom prst="rect">
            <a:avLst/>
          </a:prstGeom>
          <a:noFill/>
          <a:ln>
            <a:noFill/>
          </a:ln>
        </p:spPr>
        <p:txBody>
          <a:bodyPr spcFirstLastPara="1" wrap="square" lIns="0" tIns="0" rIns="0" bIns="0" anchor="t" anchorCtr="0">
            <a:normAutofit/>
          </a:bodyPr>
          <a:lstStyle>
            <a:lvl1pPr marL="457200" lvl="0" indent="-364045" algn="l">
              <a:lnSpc>
                <a:spcPct val="90000"/>
              </a:lnSpc>
              <a:spcBef>
                <a:spcPts val="1333"/>
              </a:spcBef>
              <a:spcAft>
                <a:spcPts val="0"/>
              </a:spcAft>
              <a:buSzPts val="2133"/>
              <a:buFont typeface="Arial"/>
              <a:buChar char="•"/>
              <a:defRPr sz="2133"/>
            </a:lvl1pPr>
            <a:lvl2pPr marL="914400" lvl="1" indent="-381000" algn="l">
              <a:lnSpc>
                <a:spcPct val="90000"/>
              </a:lnSpc>
              <a:spcBef>
                <a:spcPts val="667"/>
              </a:spcBef>
              <a:spcAft>
                <a:spcPts val="0"/>
              </a:spcAft>
              <a:buSzPts val="2400"/>
              <a:buFont typeface="Arial"/>
              <a:buChar char="•"/>
              <a:defRPr/>
            </a:lvl2pPr>
            <a:lvl3pPr marL="1371600" lvl="2" indent="-364045" algn="l">
              <a:lnSpc>
                <a:spcPct val="90000"/>
              </a:lnSpc>
              <a:spcBef>
                <a:spcPts val="667"/>
              </a:spcBef>
              <a:spcAft>
                <a:spcPts val="0"/>
              </a:spcAft>
              <a:buSzPts val="2133"/>
              <a:buFont typeface="Arial"/>
              <a:buChar char="•"/>
              <a:defRPr/>
            </a:lvl3pPr>
            <a:lvl4pPr marL="1828800" lvl="3" indent="-347154" algn="l">
              <a:lnSpc>
                <a:spcPct val="90000"/>
              </a:lnSpc>
              <a:spcBef>
                <a:spcPts val="667"/>
              </a:spcBef>
              <a:spcAft>
                <a:spcPts val="0"/>
              </a:spcAft>
              <a:buSzPts val="1867"/>
              <a:buFont typeface="Arial"/>
              <a:buChar char="•"/>
              <a:defRPr/>
            </a:lvl4pPr>
            <a:lvl5pPr marL="2286000" lvl="4" indent="-330200" algn="l">
              <a:lnSpc>
                <a:spcPct val="90000"/>
              </a:lnSpc>
              <a:spcBef>
                <a:spcPts val="667"/>
              </a:spcBef>
              <a:spcAft>
                <a:spcPts val="0"/>
              </a:spcAft>
              <a:buSzPts val="1600"/>
              <a:buFont typeface="Arial"/>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79" name="Google Shape;179;p76"/>
          <p:cNvSpPr/>
          <p:nvPr/>
        </p:nvSpPr>
        <p:spPr>
          <a:xfrm>
            <a:off x="7715424" y="2"/>
            <a:ext cx="4476576" cy="6857999"/>
          </a:xfrm>
          <a:prstGeom prst="rect">
            <a:avLst/>
          </a:prstGeom>
          <a:solidFill>
            <a:srgbClr val="E5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 name="Google Shape;180;p76"/>
          <p:cNvSpPr/>
          <p:nvPr/>
        </p:nvSpPr>
        <p:spPr>
          <a:xfrm>
            <a:off x="7073482" y="846851"/>
            <a:ext cx="2548721" cy="50509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1" name="Google Shape;181;p76"/>
          <p:cNvSpPr>
            <a:spLocks noGrp="1"/>
          </p:cNvSpPr>
          <p:nvPr>
            <p:ph type="pic" idx="2"/>
          </p:nvPr>
        </p:nvSpPr>
        <p:spPr>
          <a:xfrm>
            <a:off x="7073481" y="846851"/>
            <a:ext cx="2548720" cy="5050972"/>
          </a:xfrm>
          <a:prstGeom prst="rect">
            <a:avLst/>
          </a:prstGeom>
          <a:noFill/>
          <a:ln>
            <a:noFill/>
          </a:ln>
        </p:spPr>
        <p:txBody>
          <a:bodyPr spcFirstLastPara="1" wrap="square" lIns="0" tIns="0" rIns="0" bIns="0" anchor="ctr" anchorCtr="0">
            <a:normAutofit/>
          </a:bodyPr>
          <a:lstStyle>
            <a:lvl1pPr marR="0" lvl="0" algn="ctr" rtl="0">
              <a:lnSpc>
                <a:spcPct val="90000"/>
              </a:lnSpc>
              <a:spcBef>
                <a:spcPts val="1333"/>
              </a:spcBef>
              <a:spcAft>
                <a:spcPts val="0"/>
              </a:spcAft>
              <a:buClr>
                <a:srgbClr val="0029FF"/>
              </a:buClr>
              <a:buSzPts val="1733"/>
              <a:buFont typeface="Arial"/>
              <a:buNone/>
              <a:defRPr sz="1733" b="0" i="0" u="none" strike="noStrike" cap="none">
                <a:solidFill>
                  <a:srgbClr val="7F7F7F"/>
                </a:solidFill>
                <a:latin typeface="Poppins"/>
                <a:ea typeface="Poppins"/>
                <a:cs typeface="Poppins"/>
                <a:sym typeface="Poppins"/>
              </a:defRPr>
            </a:lvl1pPr>
            <a:lvl2pPr marR="0" lvl="1"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R="0" lvl="3"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R="0" lvl="4"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R="0" lvl="5"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82" name="Google Shape;182;p76"/>
          <p:cNvPicPr preferRelativeResize="0"/>
          <p:nvPr/>
        </p:nvPicPr>
        <p:blipFill rotWithShape="1">
          <a:blip r:embed="rId2">
            <a:alphaModFix/>
          </a:blip>
          <a:srcRect/>
          <a:stretch/>
        </p:blipFill>
        <p:spPr>
          <a:xfrm>
            <a:off x="6964257" y="527909"/>
            <a:ext cx="2770747" cy="5802183"/>
          </a:xfrm>
          <a:prstGeom prst="rect">
            <a:avLst/>
          </a:prstGeom>
          <a:noFill/>
          <a:ln>
            <a:noFill/>
          </a:ln>
        </p:spPr>
      </p:pic>
      <p:pic>
        <p:nvPicPr>
          <p:cNvPr id="183" name="Google Shape;183;p76"/>
          <p:cNvPicPr preferRelativeResize="0"/>
          <p:nvPr/>
        </p:nvPicPr>
        <p:blipFill rotWithShape="1">
          <a:blip r:embed="rId3">
            <a:alphaModFix/>
          </a:blip>
          <a:srcRect/>
          <a:stretch/>
        </p:blipFill>
        <p:spPr>
          <a:xfrm>
            <a:off x="11354427" y="353670"/>
            <a:ext cx="480739" cy="5118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1, black bg">
  <p:cSld name="Thank you 1, black bg">
    <p:spTree>
      <p:nvGrpSpPr>
        <p:cNvPr id="1" name="Shape 187"/>
        <p:cNvGrpSpPr/>
        <p:nvPr/>
      </p:nvGrpSpPr>
      <p:grpSpPr>
        <a:xfrm>
          <a:off x="0" y="0"/>
          <a:ext cx="0" cy="0"/>
          <a:chOff x="0" y="0"/>
          <a:chExt cx="0" cy="0"/>
        </a:xfrm>
      </p:grpSpPr>
      <p:sp>
        <p:nvSpPr>
          <p:cNvPr id="188" name="Google Shape;188;p51"/>
          <p:cNvSpPr txBox="1">
            <a:spLocks noGrp="1"/>
          </p:cNvSpPr>
          <p:nvPr>
            <p:ph type="title"/>
          </p:nvPr>
        </p:nvSpPr>
        <p:spPr>
          <a:xfrm>
            <a:off x="422401" y="2838346"/>
            <a:ext cx="6908233" cy="118130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53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51"/>
          <p:cNvSpPr txBox="1">
            <a:spLocks noGrp="1"/>
          </p:cNvSpPr>
          <p:nvPr>
            <p:ph type="body" idx="1"/>
          </p:nvPr>
        </p:nvSpPr>
        <p:spPr>
          <a:xfrm>
            <a:off x="431964" y="4124986"/>
            <a:ext cx="6908233" cy="58320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333"/>
              </a:spcBef>
              <a:spcAft>
                <a:spcPts val="0"/>
              </a:spcAft>
              <a:buSzPts val="1200"/>
              <a:buNone/>
              <a:defRPr sz="1600"/>
            </a:lvl1pPr>
            <a:lvl2pPr marL="914400" lvl="1" indent="-342900" algn="l">
              <a:lnSpc>
                <a:spcPct val="90000"/>
              </a:lnSpc>
              <a:spcBef>
                <a:spcPts val="667"/>
              </a:spcBef>
              <a:spcAft>
                <a:spcPts val="0"/>
              </a:spcAft>
              <a:buSzPts val="1800"/>
              <a:buChar char="•"/>
              <a:defRPr/>
            </a:lvl2pPr>
            <a:lvl3pPr marL="1371600" lvl="2" indent="-342900" algn="l">
              <a:lnSpc>
                <a:spcPct val="90000"/>
              </a:lnSpc>
              <a:spcBef>
                <a:spcPts val="667"/>
              </a:spcBef>
              <a:spcAft>
                <a:spcPts val="0"/>
              </a:spcAft>
              <a:buSzPts val="1800"/>
              <a:buChar char="•"/>
              <a:defRPr/>
            </a:lvl3pPr>
            <a:lvl4pPr marL="1828800" lvl="3" indent="-342900" algn="l">
              <a:lnSpc>
                <a:spcPct val="90000"/>
              </a:lnSpc>
              <a:spcBef>
                <a:spcPts val="667"/>
              </a:spcBef>
              <a:spcAft>
                <a:spcPts val="0"/>
              </a:spcAft>
              <a:buSzPts val="1800"/>
              <a:buChar char="•"/>
              <a:defRPr/>
            </a:lvl4pPr>
            <a:lvl5pPr marL="2286000" lvl="4" indent="-342900" algn="l">
              <a:lnSpc>
                <a:spcPct val="90000"/>
              </a:lnSpc>
              <a:spcBef>
                <a:spcPts val="667"/>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pic>
        <p:nvPicPr>
          <p:cNvPr id="190" name="Google Shape;190;p51"/>
          <p:cNvPicPr preferRelativeResize="0"/>
          <p:nvPr/>
        </p:nvPicPr>
        <p:blipFill rotWithShape="1">
          <a:blip r:embed="rId2">
            <a:alphaModFix/>
          </a:blip>
          <a:srcRect/>
          <a:stretch/>
        </p:blipFill>
        <p:spPr>
          <a:xfrm>
            <a:off x="422401" y="457698"/>
            <a:ext cx="1575340" cy="6748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3, black bg">
  <p:cSld name="Thank you 3, black bg">
    <p:spTree>
      <p:nvGrpSpPr>
        <p:cNvPr id="1" name="Shape 197"/>
        <p:cNvGrpSpPr/>
        <p:nvPr/>
      </p:nvGrpSpPr>
      <p:grpSpPr>
        <a:xfrm>
          <a:off x="0" y="0"/>
          <a:ext cx="0" cy="0"/>
          <a:chOff x="0" y="0"/>
          <a:chExt cx="0" cy="0"/>
        </a:xfrm>
      </p:grpSpPr>
      <p:sp>
        <p:nvSpPr>
          <p:cNvPr id="198" name="Google Shape;198;p65"/>
          <p:cNvSpPr txBox="1">
            <a:spLocks noGrp="1"/>
          </p:cNvSpPr>
          <p:nvPr>
            <p:ph type="title"/>
          </p:nvPr>
        </p:nvSpPr>
        <p:spPr>
          <a:xfrm>
            <a:off x="444664" y="2838346"/>
            <a:ext cx="11302672" cy="1181309"/>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400"/>
              <a:buNone/>
              <a:defRPr sz="5333">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33"/>
        <p:cNvGrpSpPr/>
        <p:nvPr/>
      </p:nvGrpSpPr>
      <p:grpSpPr>
        <a:xfrm>
          <a:off x="0" y="0"/>
          <a:ext cx="0" cy="0"/>
          <a:chOff x="0" y="0"/>
          <a:chExt cx="0" cy="0"/>
        </a:xfrm>
      </p:grpSpPr>
      <p:sp>
        <p:nvSpPr>
          <p:cNvPr id="34" name="Google Shape;3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0"/>
        <p:cNvGrpSpPr/>
        <p:nvPr/>
      </p:nvGrpSpPr>
      <p:grpSpPr>
        <a:xfrm>
          <a:off x="0" y="0"/>
          <a:ext cx="0" cy="0"/>
          <a:chOff x="0" y="0"/>
          <a:chExt cx="0" cy="0"/>
        </a:xfrm>
      </p:grpSpPr>
      <p:sp>
        <p:nvSpPr>
          <p:cNvPr id="41" name="Google Shape;41;p5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49"/>
        <p:cNvGrpSpPr/>
        <p:nvPr/>
      </p:nvGrpSpPr>
      <p:grpSpPr>
        <a:xfrm>
          <a:off x="0" y="0"/>
          <a:ext cx="0" cy="0"/>
          <a:chOff x="0" y="0"/>
          <a:chExt cx="0" cy="0"/>
        </a:xfrm>
      </p:grpSpPr>
      <p:sp>
        <p:nvSpPr>
          <p:cNvPr id="50" name="Google Shape;50;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6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48"/>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3466" b="0" i="0" u="none" strike="noStrike" cap="none">
                <a:solidFill>
                  <a:schemeClr val="dk1"/>
                </a:solidFill>
                <a:latin typeface="Poppins ExtraBold"/>
                <a:ea typeface="Poppins ExtraBold"/>
                <a:cs typeface="Poppins ExtraBold"/>
                <a:sym typeface="Poppins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48"/>
          <p:cNvSpPr txBox="1">
            <a:spLocks noGrp="1"/>
          </p:cNvSpPr>
          <p:nvPr>
            <p:ph type="body" idx="1"/>
          </p:nvPr>
        </p:nvSpPr>
        <p:spPr>
          <a:xfrm>
            <a:off x="421269" y="1644504"/>
            <a:ext cx="11349463" cy="4856663"/>
          </a:xfrm>
          <a:prstGeom prst="rect">
            <a:avLst/>
          </a:prstGeom>
          <a:noFill/>
          <a:ln>
            <a:noFill/>
          </a:ln>
        </p:spPr>
        <p:txBody>
          <a:bodyPr spcFirstLastPara="1" wrap="square" lIns="0" tIns="0" rIns="0" bIns="0" anchor="t" anchorCtr="0">
            <a:normAutofit/>
          </a:bodyPr>
          <a:lstStyle>
            <a:lvl1pPr marL="457200" marR="0" lvl="0" indent="-397954" algn="l" rtl="0">
              <a:lnSpc>
                <a:spcPct val="90000"/>
              </a:lnSpc>
              <a:spcBef>
                <a:spcPts val="1333"/>
              </a:spcBef>
              <a:spcAft>
                <a:spcPts val="0"/>
              </a:spcAft>
              <a:buClr>
                <a:srgbClr val="0029FF"/>
              </a:buClr>
              <a:buSzPts val="2667"/>
              <a:buFont typeface="Arial"/>
              <a:buChar char="•"/>
              <a:defRPr sz="2667"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667"/>
              </a:spcBef>
              <a:spcAft>
                <a:spcPts val="0"/>
              </a:spcAft>
              <a:buClr>
                <a:srgbClr val="0029FF"/>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64045" algn="l" rtl="0">
              <a:lnSpc>
                <a:spcPct val="90000"/>
              </a:lnSpc>
              <a:spcBef>
                <a:spcPts val="667"/>
              </a:spcBef>
              <a:spcAft>
                <a:spcPts val="0"/>
              </a:spcAft>
              <a:buClr>
                <a:srgbClr val="0029FF"/>
              </a:buClr>
              <a:buSzPts val="2133"/>
              <a:buFont typeface="Arial"/>
              <a:buChar char="•"/>
              <a:defRPr sz="2133" b="0" i="0" u="none" strike="noStrike" cap="none">
                <a:solidFill>
                  <a:schemeClr val="dk1"/>
                </a:solidFill>
                <a:latin typeface="Poppins"/>
                <a:ea typeface="Poppins"/>
                <a:cs typeface="Poppins"/>
                <a:sym typeface="Poppins"/>
              </a:defRPr>
            </a:lvl3pPr>
            <a:lvl4pPr marL="1828800" marR="0" lvl="3" indent="-347154" algn="l" rtl="0">
              <a:lnSpc>
                <a:spcPct val="90000"/>
              </a:lnSpc>
              <a:spcBef>
                <a:spcPts val="667"/>
              </a:spcBef>
              <a:spcAft>
                <a:spcPts val="0"/>
              </a:spcAft>
              <a:buClr>
                <a:srgbClr val="0029FF"/>
              </a:buClr>
              <a:buSzPts val="1867"/>
              <a:buFont typeface="Arial"/>
              <a:buChar char="•"/>
              <a:defRPr sz="1867" b="0" i="0" u="none" strike="noStrike" cap="none">
                <a:solidFill>
                  <a:schemeClr val="dk1"/>
                </a:solidFill>
                <a:latin typeface="Poppins"/>
                <a:ea typeface="Poppins"/>
                <a:cs typeface="Poppins"/>
                <a:sym typeface="Poppins"/>
              </a:defRPr>
            </a:lvl4pPr>
            <a:lvl5pPr marL="2286000" marR="0" lvl="4" indent="-330200" algn="l" rtl="0">
              <a:lnSpc>
                <a:spcPct val="90000"/>
              </a:lnSpc>
              <a:spcBef>
                <a:spcPts val="667"/>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87" name="Google Shape;87;p48"/>
          <p:cNvPicPr preferRelativeResize="0"/>
          <p:nvPr/>
        </p:nvPicPr>
        <p:blipFill rotWithShape="1">
          <a:blip r:embed="rId14">
            <a:alphaModFix/>
          </a:blip>
          <a:srcRect/>
          <a:stretch/>
        </p:blipFill>
        <p:spPr>
          <a:xfrm>
            <a:off x="11354427" y="353669"/>
            <a:ext cx="480739" cy="5118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50"/>
          <p:cNvSpPr txBox="1">
            <a:spLocks noGrp="1"/>
          </p:cNvSpPr>
          <p:nvPr>
            <p:ph type="title"/>
          </p:nvPr>
        </p:nvSpPr>
        <p:spPr>
          <a:xfrm>
            <a:off x="421268" y="366184"/>
            <a:ext cx="11347200" cy="1022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6" name="Google Shape;186;p50"/>
          <p:cNvSpPr txBox="1">
            <a:spLocks noGrp="1"/>
          </p:cNvSpPr>
          <p:nvPr>
            <p:ph type="body" idx="1"/>
          </p:nvPr>
        </p:nvSpPr>
        <p:spPr>
          <a:xfrm>
            <a:off x="421269" y="1644504"/>
            <a:ext cx="11349463" cy="4856663"/>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s://bit.ly/2JKxYG9"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hyperlink" Target="https://bit.ly/2S0xIXU"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celonis.com/academic-signup"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1" descr="Ein Bild, das Tisch, Essen, aus Holz, Holz enthält.&#10;&#10;Automatisch generierte Beschreibung"/>
          <p:cNvPicPr preferRelativeResize="0"/>
          <p:nvPr/>
        </p:nvPicPr>
        <p:blipFill rotWithShape="1">
          <a:blip r:embed="rId3">
            <a:alphaModFix/>
          </a:blip>
          <a:srcRect/>
          <a:stretch/>
        </p:blipFill>
        <p:spPr>
          <a:xfrm>
            <a:off x="4895922" y="0"/>
            <a:ext cx="10681655" cy="7494771"/>
          </a:xfrm>
          <a:prstGeom prst="rect">
            <a:avLst/>
          </a:prstGeom>
          <a:noFill/>
          <a:ln>
            <a:noFill/>
          </a:ln>
        </p:spPr>
      </p:pic>
      <p:sp>
        <p:nvSpPr>
          <p:cNvPr id="349" name="Google Shape;349;p1"/>
          <p:cNvSpPr/>
          <p:nvPr/>
        </p:nvSpPr>
        <p:spPr>
          <a:xfrm>
            <a:off x="-2459270" y="-3229362"/>
            <a:ext cx="11671957" cy="11671957"/>
          </a:xfrm>
          <a:prstGeom prst="ellipse">
            <a:avLst/>
          </a:prstGeom>
          <a:solidFill>
            <a:schemeClr val="dk1"/>
          </a:solidFill>
          <a:ln w="12700" cap="flat" cmpd="sng">
            <a:solidFill>
              <a:srgbClr val="0AFE0A"/>
            </a:solidFill>
            <a:prstDash val="solid"/>
            <a:miter lim="800000"/>
            <a:headEnd type="none" w="sm" len="sm"/>
            <a:tailEnd type="none" w="sm" len="sm"/>
          </a:ln>
          <a:effectLst>
            <a:outerShdw blurRad="5080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0" name="Google Shape;350;p1"/>
          <p:cNvSpPr txBox="1"/>
          <p:nvPr/>
        </p:nvSpPr>
        <p:spPr>
          <a:xfrm>
            <a:off x="356310" y="1514050"/>
            <a:ext cx="7064860"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0"/>
              <a:buFont typeface="Poppins"/>
              <a:buNone/>
            </a:pPr>
            <a:r>
              <a:rPr lang="en-US" sz="8000" b="1" dirty="0">
                <a:solidFill>
                  <a:srgbClr val="FFFFFF"/>
                </a:solidFill>
                <a:latin typeface="Poppins"/>
                <a:cs typeface="Poppins"/>
                <a:sym typeface="Poppins"/>
              </a:rPr>
              <a:t>Datathon Help Packet</a:t>
            </a:r>
            <a:endParaRPr dirty="0"/>
          </a:p>
        </p:txBody>
      </p:sp>
      <p:sp>
        <p:nvSpPr>
          <p:cNvPr id="351" name="Google Shape;351;p1"/>
          <p:cNvSpPr txBox="1"/>
          <p:nvPr/>
        </p:nvSpPr>
        <p:spPr>
          <a:xfrm>
            <a:off x="400811" y="4057960"/>
            <a:ext cx="431327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Poppins"/>
              <a:buNone/>
            </a:pPr>
            <a:r>
              <a:rPr lang="en-US" sz="2400" b="1" i="0" u="none" strike="noStrike" cap="none" dirty="0">
                <a:solidFill>
                  <a:srgbClr val="FFFFFF"/>
                </a:solidFill>
                <a:latin typeface="Poppins"/>
                <a:ea typeface="Poppins"/>
                <a:cs typeface="Poppins"/>
                <a:sym typeface="Poppins"/>
              </a:rPr>
              <a:t>Pizzeria Mamma Mia</a:t>
            </a:r>
          </a:p>
          <a:p>
            <a:pPr marL="0" marR="0" lvl="0" indent="0" algn="l" rtl="0">
              <a:lnSpc>
                <a:spcPct val="100000"/>
              </a:lnSpc>
              <a:spcBef>
                <a:spcPts val="0"/>
              </a:spcBef>
              <a:spcAft>
                <a:spcPts val="0"/>
              </a:spcAft>
              <a:buClr>
                <a:srgbClr val="FFFFFF"/>
              </a:buClr>
              <a:buSzPts val="2400"/>
              <a:buFont typeface="Poppins"/>
              <a:buNone/>
            </a:pPr>
            <a:r>
              <a:rPr lang="en-US" sz="2400" b="1" dirty="0">
                <a:solidFill>
                  <a:srgbClr val="FFFFFF"/>
                </a:solidFill>
                <a:latin typeface="Poppins"/>
                <a:cs typeface="Poppins"/>
                <a:sym typeface="Poppins"/>
              </a:rPr>
              <a:t>TAMU Datathon</a:t>
            </a:r>
          </a:p>
        </p:txBody>
      </p:sp>
      <p:sp>
        <p:nvSpPr>
          <p:cNvPr id="352" name="Google Shape;352;p1"/>
          <p:cNvSpPr/>
          <p:nvPr/>
        </p:nvSpPr>
        <p:spPr>
          <a:xfrm>
            <a:off x="-2490446"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1"/>
          <p:cNvSpPr/>
          <p:nvPr/>
        </p:nvSpPr>
        <p:spPr>
          <a:xfrm>
            <a:off x="-2717556"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1"/>
          <p:cNvSpPr/>
          <p:nvPr/>
        </p:nvSpPr>
        <p:spPr>
          <a:xfrm>
            <a:off x="-2975842" y="-3417098"/>
            <a:ext cx="11671957" cy="11671957"/>
          </a:xfrm>
          <a:prstGeom prst="ellipse">
            <a:avLst/>
          </a:prstGeom>
          <a:noFill/>
          <a:ln w="12700" cap="flat" cmpd="sng">
            <a:solidFill>
              <a:srgbClr val="0AFE0A"/>
            </a:solidFill>
            <a:prstDash val="solid"/>
            <a:miter lim="800000"/>
            <a:headEnd type="none" w="sm" len="sm"/>
            <a:tailEnd type="none" w="sm" len="sm"/>
          </a:ln>
          <a:effectLst>
            <a:outerShdw blurRad="342900" dist="152400" dir="2700000" algn="tl" rotWithShape="0">
              <a:srgbClr val="0C0C0C">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55" name="Google Shape;355;p1" descr="Ein Bild, das Zeichnung enthält.&#10;&#10;Automatisch generierte Beschreibung"/>
          <p:cNvPicPr preferRelativeResize="0"/>
          <p:nvPr/>
        </p:nvPicPr>
        <p:blipFill rotWithShape="1">
          <a:blip r:embed="rId4">
            <a:alphaModFix/>
          </a:blip>
          <a:srcRect/>
          <a:stretch/>
        </p:blipFill>
        <p:spPr>
          <a:xfrm>
            <a:off x="400811" y="6398049"/>
            <a:ext cx="944456" cy="2160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
          <p:cNvSpPr txBox="1"/>
          <p:nvPr/>
        </p:nvSpPr>
        <p:spPr>
          <a:xfrm>
            <a:off x="297072" y="155418"/>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dirty="0">
                <a:solidFill>
                  <a:srgbClr val="0C0C0C"/>
                </a:solidFill>
                <a:latin typeface="Poppins Medium"/>
                <a:ea typeface="Poppins Medium"/>
                <a:cs typeface="Poppins Medium"/>
                <a:sym typeface="Poppins Medium"/>
              </a:rPr>
              <a:t>V. Preparation</a:t>
            </a:r>
            <a:endParaRPr dirty="0"/>
          </a:p>
        </p:txBody>
      </p:sp>
      <p:sp>
        <p:nvSpPr>
          <p:cNvPr id="482" name="Google Shape;482;p11"/>
          <p:cNvSpPr txBox="1"/>
          <p:nvPr/>
        </p:nvSpPr>
        <p:spPr>
          <a:xfrm>
            <a:off x="280495" y="751085"/>
            <a:ext cx="3111749"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Upload files</a:t>
            </a:r>
            <a:endParaRPr sz="2000" b="1" i="0" u="none" strike="noStrike" cap="none">
              <a:solidFill>
                <a:srgbClr val="0C0C0C"/>
              </a:solidFill>
              <a:latin typeface="Poppins"/>
              <a:ea typeface="Poppins"/>
              <a:cs typeface="Poppins"/>
              <a:sym typeface="Poppins"/>
            </a:endParaRPr>
          </a:p>
        </p:txBody>
      </p:sp>
      <p:sp>
        <p:nvSpPr>
          <p:cNvPr id="483" name="Google Shape;483;p11"/>
          <p:cNvSpPr/>
          <p:nvPr/>
        </p:nvSpPr>
        <p:spPr>
          <a:xfrm>
            <a:off x="-1796861" y="2374351"/>
            <a:ext cx="11380441" cy="370870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84" name="Google Shape;484;p11"/>
          <p:cNvSpPr txBox="1"/>
          <p:nvPr/>
        </p:nvSpPr>
        <p:spPr>
          <a:xfrm>
            <a:off x="297072" y="2374351"/>
            <a:ext cx="9390721" cy="3539430"/>
          </a:xfrm>
          <a:prstGeom prst="rect">
            <a:avLst/>
          </a:prstGeom>
          <a:noFill/>
          <a:ln>
            <a:noFill/>
          </a:ln>
        </p:spPr>
        <p:txBody>
          <a:bodyPr spcFirstLastPara="1" wrap="square" lIns="91425" tIns="45700" rIns="91425" bIns="45700" anchor="t" anchorCtr="0">
            <a:spAutoFit/>
          </a:bodyPr>
          <a:lstStyle/>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Open the register </a:t>
            </a:r>
            <a:r>
              <a:rPr lang="en-US" sz="1600" b="1" i="0" u="none" strike="noStrike" cap="none">
                <a:solidFill>
                  <a:srgbClr val="292929"/>
                </a:solidFill>
                <a:latin typeface="Poppins"/>
                <a:ea typeface="Poppins"/>
                <a:cs typeface="Poppins"/>
                <a:sym typeface="Poppins"/>
              </a:rPr>
              <a:t>event collection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new</a:t>
            </a:r>
            <a:r>
              <a:rPr lang="en-US" sz="1600" b="0" i="0" u="none" strike="noStrike" cap="none">
                <a:solidFill>
                  <a:srgbClr val="292929"/>
                </a:solidFill>
                <a:latin typeface="Poppins"/>
                <a:ea typeface="Poppins"/>
                <a:cs typeface="Poppins"/>
                <a:sym typeface="Poppins"/>
              </a:rPr>
              <a:t> data pool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Upload the three tables via </a:t>
            </a:r>
            <a:r>
              <a:rPr lang="en-US" sz="1600" b="1" i="0" u="none" strike="noStrike" cap="none">
                <a:solidFill>
                  <a:srgbClr val="292929"/>
                </a:solidFill>
                <a:latin typeface="Poppins"/>
                <a:ea typeface="Poppins"/>
                <a:cs typeface="Poppins"/>
                <a:sym typeface="Poppins"/>
              </a:rPr>
              <a:t>file upload</a:t>
            </a:r>
            <a:endParaRPr sz="1600" b="1"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Data model </a:t>
            </a:r>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Connect the tables through foreign keys</a:t>
            </a:r>
            <a:endParaRPr sz="1600" b="0"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Create a </a:t>
            </a:r>
            <a:r>
              <a:rPr lang="en-US" sz="1600" b="1" i="0" u="none" strike="noStrike" cap="none">
                <a:solidFill>
                  <a:srgbClr val="292929"/>
                </a:solidFill>
                <a:latin typeface="Poppins"/>
                <a:ea typeface="Poppins"/>
                <a:cs typeface="Poppins"/>
                <a:sym typeface="Poppins"/>
              </a:rPr>
              <a:t>new workspace </a:t>
            </a:r>
            <a:r>
              <a:rPr lang="en-US" sz="1600" b="0" i="0" u="none" strike="noStrike" cap="none">
                <a:solidFill>
                  <a:srgbClr val="292929"/>
                </a:solidFill>
                <a:latin typeface="Poppins"/>
                <a:ea typeface="Poppins"/>
                <a:cs typeface="Poppins"/>
                <a:sym typeface="Poppins"/>
              </a:rPr>
              <a:t>within Process analytics</a:t>
            </a:r>
            <a:endParaRPr sz="1600" b="0" i="0" u="none" strike="noStrike" cap="none">
              <a:solidFill>
                <a:srgbClr val="292929"/>
              </a:solidFill>
              <a:latin typeface="Poppins"/>
              <a:ea typeface="Poppins"/>
              <a:cs typeface="Poppins"/>
              <a:sym typeface="Poppins"/>
            </a:endParaRPr>
          </a:p>
          <a:p>
            <a:pPr marL="457200" marR="0" lvl="0" indent="-457200" algn="l" rtl="0">
              <a:lnSpc>
                <a:spcPct val="200000"/>
              </a:lnSpc>
              <a:spcBef>
                <a:spcPts val="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Build your </a:t>
            </a:r>
            <a:r>
              <a:rPr lang="en-US" sz="1600" b="1" i="0" u="none" strike="noStrike" cap="none">
                <a:solidFill>
                  <a:srgbClr val="292929"/>
                </a:solidFill>
                <a:latin typeface="Poppins"/>
                <a:ea typeface="Poppins"/>
                <a:cs typeface="Poppins"/>
                <a:sym typeface="Poppins"/>
              </a:rPr>
              <a:t>first analysis </a:t>
            </a:r>
            <a:r>
              <a:rPr lang="en-US" sz="1600" b="0" i="0" u="none" strike="noStrike" cap="none">
                <a:solidFill>
                  <a:srgbClr val="292929"/>
                </a:solidFill>
                <a:latin typeface="Poppins"/>
                <a:ea typeface="Poppins"/>
                <a:cs typeface="Poppins"/>
                <a:sym typeface="Poppins"/>
              </a:rPr>
              <a:t>based on your data model</a:t>
            </a:r>
            <a:endParaRPr sz="1600" b="0" i="0" u="none" strike="noStrike" cap="none">
              <a:solidFill>
                <a:srgbClr val="292929"/>
              </a:solidFill>
              <a:latin typeface="Poppins"/>
              <a:ea typeface="Poppins"/>
              <a:cs typeface="Poppins"/>
              <a:sym typeface="Poppins"/>
            </a:endParaRPr>
          </a:p>
        </p:txBody>
      </p:sp>
      <p:sp>
        <p:nvSpPr>
          <p:cNvPr id="485" name="Google Shape;485;p11"/>
          <p:cNvSpPr txBox="1"/>
          <p:nvPr/>
        </p:nvSpPr>
        <p:spPr>
          <a:xfrm>
            <a:off x="297072" y="1655573"/>
            <a:ext cx="17652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Poppins"/>
              <a:buNone/>
            </a:pPr>
            <a:r>
              <a:rPr lang="en-US" sz="2400" b="1" i="0" u="none" strike="noStrike" cap="none">
                <a:solidFill>
                  <a:srgbClr val="000000"/>
                </a:solidFill>
                <a:latin typeface="Poppins"/>
                <a:ea typeface="Poppins"/>
                <a:cs typeface="Poppins"/>
                <a:sym typeface="Poppins"/>
              </a:rPr>
              <a:t>Summary</a:t>
            </a:r>
            <a:endParaRPr/>
          </a:p>
        </p:txBody>
      </p:sp>
      <p:sp>
        <p:nvSpPr>
          <p:cNvPr id="486" name="Google Shape;486;p11"/>
          <p:cNvSpPr/>
          <p:nvPr/>
        </p:nvSpPr>
        <p:spPr>
          <a:xfrm>
            <a:off x="9842014" y="2374351"/>
            <a:ext cx="2646553" cy="2646005"/>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7" name="Google Shape;487;p11"/>
          <p:cNvSpPr/>
          <p:nvPr/>
        </p:nvSpPr>
        <p:spPr>
          <a:xfrm>
            <a:off x="10179421" y="2619716"/>
            <a:ext cx="187262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Or view a video</a:t>
            </a:r>
            <a:endParaRPr sz="1200" b="0" i="0" u="none" strike="noStrike" cap="none">
              <a:solidFill>
                <a:srgbClr val="FFFFFF"/>
              </a:solidFill>
              <a:latin typeface="Poppins"/>
              <a:ea typeface="Poppins"/>
              <a:cs typeface="Poppins"/>
              <a:sym typeface="Poppins"/>
            </a:endParaRPr>
          </a:p>
          <a:p>
            <a:pPr marL="0" marR="0" lvl="0" indent="0" algn="ctr" rtl="0">
              <a:lnSpc>
                <a:spcPct val="100000"/>
              </a:lnSpc>
              <a:spcBef>
                <a:spcPts val="0"/>
              </a:spcBef>
              <a:spcAft>
                <a:spcPts val="0"/>
              </a:spcAft>
              <a:buClr>
                <a:srgbClr val="FFFFFF"/>
              </a:buClr>
              <a:buSzPts val="1200"/>
              <a:buFont typeface="Poppins"/>
              <a:buNone/>
            </a:pPr>
            <a:r>
              <a:rPr lang="en-US" sz="1200" b="0" i="0" u="sng" strike="noStrike" cap="none">
                <a:solidFill>
                  <a:srgbClr val="FFFFFF"/>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https://bit.ly/2JKxYG9</a:t>
            </a:r>
            <a:r>
              <a:rPr lang="en-US" sz="1200" b="0" i="0" u="none" strike="noStrike" cap="none">
                <a:solidFill>
                  <a:srgbClr val="FFFFFF"/>
                </a:solidFill>
                <a:latin typeface="Poppins"/>
                <a:ea typeface="Poppins"/>
                <a:cs typeface="Poppins"/>
                <a:sym typeface="Poppins"/>
              </a:rPr>
              <a:t> </a:t>
            </a:r>
            <a:endParaRPr/>
          </a:p>
        </p:txBody>
      </p:sp>
      <p:pic>
        <p:nvPicPr>
          <p:cNvPr id="488" name="Google Shape;488;p11" descr="Preview of your QR Code"/>
          <p:cNvPicPr preferRelativeResize="0"/>
          <p:nvPr/>
        </p:nvPicPr>
        <p:blipFill rotWithShape="1">
          <a:blip r:embed="rId4">
            <a:alphaModFix/>
          </a:blip>
          <a:srcRect/>
          <a:stretch/>
        </p:blipFill>
        <p:spPr>
          <a:xfrm>
            <a:off x="10298846" y="3115247"/>
            <a:ext cx="1596082" cy="15960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2"/>
          <p:cNvSpPr txBox="1"/>
          <p:nvPr/>
        </p:nvSpPr>
        <p:spPr>
          <a:xfrm>
            <a:off x="1914276" y="276850"/>
            <a:ext cx="60810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600" b="1">
                <a:solidFill>
                  <a:srgbClr val="0C0C0C"/>
                </a:solidFill>
                <a:latin typeface="Poppins"/>
                <a:ea typeface="Poppins"/>
                <a:cs typeface="Poppins"/>
                <a:sym typeface="Poppins"/>
              </a:rPr>
              <a:t>Example Workspace </a:t>
            </a:r>
            <a:r>
              <a:rPr lang="en-US" sz="3600" b="1" i="0" u="none" strike="noStrike" cap="none">
                <a:solidFill>
                  <a:srgbClr val="0C0C0C"/>
                </a:solidFill>
                <a:latin typeface="Poppins"/>
                <a:ea typeface="Poppins"/>
                <a:cs typeface="Poppins"/>
                <a:sym typeface="Poppins"/>
              </a:rPr>
              <a:t>Structure</a:t>
            </a:r>
            <a:endParaRPr sz="3600" b="1" i="0" u="none" strike="noStrike" cap="none">
              <a:solidFill>
                <a:srgbClr val="0C0C0C"/>
              </a:solidFill>
              <a:latin typeface="Poppins"/>
              <a:ea typeface="Poppins"/>
              <a:cs typeface="Poppins"/>
              <a:sym typeface="Poppins"/>
            </a:endParaRPr>
          </a:p>
        </p:txBody>
      </p:sp>
      <p:sp>
        <p:nvSpPr>
          <p:cNvPr id="494" name="Google Shape;494;p12"/>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95" name="Google Shape;495;p12"/>
          <p:cNvSpPr/>
          <p:nvPr/>
        </p:nvSpPr>
        <p:spPr>
          <a:xfrm>
            <a:off x="318837" y="1535530"/>
            <a:ext cx="7489658" cy="4379495"/>
          </a:xfrm>
          <a:prstGeom prst="rect">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Poppins"/>
              <a:ea typeface="Poppins"/>
              <a:cs typeface="Poppins"/>
              <a:sym typeface="Poppins"/>
            </a:endParaRPr>
          </a:p>
        </p:txBody>
      </p:sp>
      <p:cxnSp>
        <p:nvCxnSpPr>
          <p:cNvPr id="496" name="Google Shape;496;p12"/>
          <p:cNvCxnSpPr/>
          <p:nvPr/>
        </p:nvCxnSpPr>
        <p:spPr>
          <a:xfrm>
            <a:off x="1527283" y="2598821"/>
            <a:ext cx="6081013" cy="0"/>
          </a:xfrm>
          <a:prstGeom prst="straightConnector1">
            <a:avLst/>
          </a:prstGeom>
          <a:noFill/>
          <a:ln w="22225" cap="flat" cmpd="sng">
            <a:solidFill>
              <a:srgbClr val="0000FF"/>
            </a:solidFill>
            <a:prstDash val="solid"/>
            <a:miter lim="800000"/>
            <a:headEnd type="none" w="sm" len="sm"/>
            <a:tailEnd type="none" w="sm" len="sm"/>
          </a:ln>
        </p:spPr>
      </p:cxnSp>
      <p:sp>
        <p:nvSpPr>
          <p:cNvPr id="497" name="Google Shape;497;p12"/>
          <p:cNvSpPr/>
          <p:nvPr/>
        </p:nvSpPr>
        <p:spPr>
          <a:xfrm>
            <a:off x="1437777" y="1736392"/>
            <a:ext cx="116800" cy="766176"/>
          </a:xfrm>
          <a:prstGeom prst="leftBrace">
            <a:avLst>
              <a:gd name="adj1" fmla="val 8333"/>
              <a:gd name="adj2" fmla="val 50000"/>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p:txBody>
      </p:sp>
      <p:sp>
        <p:nvSpPr>
          <p:cNvPr id="498" name="Google Shape;498;p12"/>
          <p:cNvSpPr/>
          <p:nvPr/>
        </p:nvSpPr>
        <p:spPr>
          <a:xfrm>
            <a:off x="1428531" y="2733921"/>
            <a:ext cx="116800" cy="2938968"/>
          </a:xfrm>
          <a:prstGeom prst="leftBrace">
            <a:avLst>
              <a:gd name="adj1" fmla="val 8333"/>
              <a:gd name="adj2" fmla="val 50000"/>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Poppins"/>
              <a:ea typeface="Poppins"/>
              <a:cs typeface="Poppins"/>
              <a:sym typeface="Poppins"/>
            </a:endParaRPr>
          </a:p>
        </p:txBody>
      </p:sp>
      <p:sp>
        <p:nvSpPr>
          <p:cNvPr id="499" name="Google Shape;499;p12"/>
          <p:cNvSpPr txBox="1"/>
          <p:nvPr/>
        </p:nvSpPr>
        <p:spPr>
          <a:xfrm>
            <a:off x="420377" y="197524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Header</a:t>
            </a:r>
            <a:endParaRPr sz="1600" b="0" i="0" u="none" strike="noStrike" cap="none">
              <a:solidFill>
                <a:srgbClr val="292929"/>
              </a:solidFill>
              <a:latin typeface="Poppins"/>
              <a:ea typeface="Poppins"/>
              <a:cs typeface="Poppins"/>
              <a:sym typeface="Poppins"/>
            </a:endParaRPr>
          </a:p>
        </p:txBody>
      </p:sp>
      <p:sp>
        <p:nvSpPr>
          <p:cNvPr id="500" name="Google Shape;500;p12"/>
          <p:cNvSpPr txBox="1"/>
          <p:nvPr/>
        </p:nvSpPr>
        <p:spPr>
          <a:xfrm>
            <a:off x="480574" y="407919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Body</a:t>
            </a:r>
            <a:endParaRPr sz="1600" b="0" i="0" u="none" strike="noStrike" cap="none">
              <a:solidFill>
                <a:srgbClr val="292929"/>
              </a:solidFill>
              <a:latin typeface="Poppins"/>
              <a:ea typeface="Poppins"/>
              <a:cs typeface="Poppins"/>
              <a:sym typeface="Poppins"/>
            </a:endParaRPr>
          </a:p>
        </p:txBody>
      </p:sp>
      <p:sp>
        <p:nvSpPr>
          <p:cNvPr id="501" name="Google Shape;501;p12"/>
          <p:cNvSpPr/>
          <p:nvPr/>
        </p:nvSpPr>
        <p:spPr>
          <a:xfrm>
            <a:off x="1657234" y="1732115"/>
            <a:ext cx="307719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TITLE</a:t>
            </a:r>
            <a:endParaRPr sz="1600" b="0" i="0" u="none" strike="noStrike" cap="none">
              <a:solidFill>
                <a:srgbClr val="000000"/>
              </a:solidFill>
              <a:latin typeface="Poppins"/>
              <a:ea typeface="Poppins"/>
              <a:cs typeface="Poppins"/>
              <a:sym typeface="Poppins"/>
            </a:endParaRPr>
          </a:p>
        </p:txBody>
      </p:sp>
      <p:sp>
        <p:nvSpPr>
          <p:cNvPr id="502" name="Google Shape;502;p12"/>
          <p:cNvSpPr/>
          <p:nvPr/>
        </p:nvSpPr>
        <p:spPr>
          <a:xfrm>
            <a:off x="4964418" y="1736393"/>
            <a:ext cx="122057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Single KPI1</a:t>
            </a:r>
            <a:endParaRPr sz="1600" b="0" i="0" u="none" strike="noStrike" cap="none">
              <a:solidFill>
                <a:srgbClr val="000000"/>
              </a:solidFill>
              <a:latin typeface="Poppins"/>
              <a:ea typeface="Poppins"/>
              <a:cs typeface="Poppins"/>
              <a:sym typeface="Poppins"/>
            </a:endParaRPr>
          </a:p>
        </p:txBody>
      </p:sp>
      <p:sp>
        <p:nvSpPr>
          <p:cNvPr id="503" name="Google Shape;503;p12"/>
          <p:cNvSpPr/>
          <p:nvPr/>
        </p:nvSpPr>
        <p:spPr>
          <a:xfrm>
            <a:off x="6320062" y="1736393"/>
            <a:ext cx="1220576" cy="766175"/>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Single KPI2</a:t>
            </a:r>
            <a:endParaRPr sz="1600" b="0" i="0" u="none" strike="noStrike" cap="none">
              <a:solidFill>
                <a:srgbClr val="000000"/>
              </a:solidFill>
              <a:latin typeface="Poppins"/>
              <a:ea typeface="Poppins"/>
              <a:cs typeface="Poppins"/>
              <a:sym typeface="Poppins"/>
            </a:endParaRPr>
          </a:p>
        </p:txBody>
      </p:sp>
      <p:sp>
        <p:nvSpPr>
          <p:cNvPr id="504" name="Google Shape;504;p12"/>
          <p:cNvSpPr/>
          <p:nvPr/>
        </p:nvSpPr>
        <p:spPr>
          <a:xfrm>
            <a:off x="1658890" y="2752976"/>
            <a:ext cx="3077196" cy="291991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Variant or Process Explorer</a:t>
            </a:r>
            <a:endParaRPr sz="1600" b="0" i="0" u="none" strike="noStrike" cap="none">
              <a:solidFill>
                <a:srgbClr val="000000"/>
              </a:solidFill>
              <a:latin typeface="Poppins"/>
              <a:ea typeface="Poppins"/>
              <a:cs typeface="Poppins"/>
              <a:sym typeface="Poppins"/>
            </a:endParaRPr>
          </a:p>
        </p:txBody>
      </p:sp>
      <p:sp>
        <p:nvSpPr>
          <p:cNvPr id="505" name="Google Shape;505;p12"/>
          <p:cNvSpPr/>
          <p:nvPr/>
        </p:nvSpPr>
        <p:spPr>
          <a:xfrm>
            <a:off x="4964417" y="2765513"/>
            <a:ext cx="2576221" cy="139015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Analysis component 1</a:t>
            </a:r>
            <a:endParaRPr/>
          </a:p>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(e.g. OLAP table)</a:t>
            </a:r>
            <a:endParaRPr sz="1600" b="0" i="0" u="none" strike="noStrike" cap="none">
              <a:solidFill>
                <a:srgbClr val="000000"/>
              </a:solidFill>
              <a:latin typeface="Poppins"/>
              <a:ea typeface="Poppins"/>
              <a:cs typeface="Poppins"/>
              <a:sym typeface="Poppins"/>
            </a:endParaRPr>
          </a:p>
        </p:txBody>
      </p:sp>
      <p:sp>
        <p:nvSpPr>
          <p:cNvPr id="506" name="Google Shape;506;p12"/>
          <p:cNvSpPr/>
          <p:nvPr/>
        </p:nvSpPr>
        <p:spPr>
          <a:xfrm>
            <a:off x="4964416" y="4288431"/>
            <a:ext cx="2576221" cy="139015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Analysis component 2</a:t>
            </a:r>
            <a:endParaRPr/>
          </a:p>
          <a:p>
            <a:pPr marL="0" marR="0" lvl="0" indent="0" algn="ctr" rtl="0">
              <a:lnSpc>
                <a:spcPct val="100000"/>
              </a:lnSpc>
              <a:spcBef>
                <a:spcPts val="0"/>
              </a:spcBef>
              <a:spcAft>
                <a:spcPts val="0"/>
              </a:spcAft>
              <a:buClr>
                <a:srgbClr val="000000"/>
              </a:buClr>
              <a:buSzPts val="1600"/>
              <a:buFont typeface="Poppins"/>
              <a:buNone/>
            </a:pPr>
            <a:r>
              <a:rPr lang="en-US" sz="1600" b="0" i="0" u="none" strike="noStrike" cap="none">
                <a:solidFill>
                  <a:srgbClr val="000000"/>
                </a:solidFill>
                <a:latin typeface="Poppins"/>
                <a:ea typeface="Poppins"/>
                <a:cs typeface="Poppins"/>
                <a:sym typeface="Poppins"/>
              </a:rPr>
              <a:t>(e.g. pie chart)</a:t>
            </a:r>
            <a:endParaRPr sz="1600" b="0" i="0" u="none" strike="noStrike" cap="none">
              <a:solidFill>
                <a:srgbClr val="000000"/>
              </a:solidFill>
              <a:latin typeface="Poppins"/>
              <a:ea typeface="Poppins"/>
              <a:cs typeface="Poppins"/>
              <a:sym typeface="Poppins"/>
            </a:endParaRPr>
          </a:p>
        </p:txBody>
      </p:sp>
      <p:sp>
        <p:nvSpPr>
          <p:cNvPr id="507" name="Google Shape;507;p12"/>
          <p:cNvSpPr/>
          <p:nvPr/>
        </p:nvSpPr>
        <p:spPr>
          <a:xfrm>
            <a:off x="5664341" y="1257975"/>
            <a:ext cx="1311442" cy="376866"/>
          </a:xfrm>
          <a:prstGeom prst="roundRect">
            <a:avLst>
              <a:gd name="adj" fmla="val 16667"/>
            </a:avLst>
          </a:prstGeom>
          <a:solidFill>
            <a:srgbClr val="D8D8D8"/>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0" i="0" u="none" strike="noStrike" cap="none">
                <a:solidFill>
                  <a:srgbClr val="FFFFFF"/>
                </a:solidFill>
                <a:latin typeface="Poppins"/>
                <a:ea typeface="Poppins"/>
                <a:cs typeface="Poppins"/>
                <a:sym typeface="Poppins"/>
              </a:rPr>
              <a:t>Example</a:t>
            </a:r>
            <a:endParaRPr/>
          </a:p>
        </p:txBody>
      </p:sp>
      <p:sp>
        <p:nvSpPr>
          <p:cNvPr id="508" name="Google Shape;508;p12"/>
          <p:cNvSpPr/>
          <p:nvPr/>
        </p:nvSpPr>
        <p:spPr>
          <a:xfrm>
            <a:off x="8371687" y="920165"/>
            <a:ext cx="3749973" cy="5610224"/>
          </a:xfrm>
          <a:prstGeom prst="rect">
            <a:avLst/>
          </a:prstGeom>
          <a:noFill/>
          <a:ln>
            <a:noFill/>
          </a:ln>
        </p:spPr>
        <p:txBody>
          <a:bodyPr spcFirstLastPara="1" wrap="square" lIns="91425" tIns="45700" rIns="91425" bIns="45700" anchor="t" anchorCtr="0">
            <a:normAutofit/>
          </a:bodyPr>
          <a:lstStyle/>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As an analyst, it is important to create well structured analyses that can be easily interpreted by the viewers</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A good analysis starts with a </a:t>
            </a:r>
            <a:r>
              <a:rPr lang="en-US" sz="1400" b="1" i="0" u="none" strike="noStrike" cap="none">
                <a:solidFill>
                  <a:srgbClr val="000000"/>
                </a:solidFill>
                <a:latin typeface="Poppins"/>
                <a:ea typeface="Poppins"/>
                <a:cs typeface="Poppins"/>
                <a:sym typeface="Poppins"/>
              </a:rPr>
              <a:t>useful title </a:t>
            </a:r>
            <a:r>
              <a:rPr lang="en-US" sz="1400" b="0" i="0" u="none" strike="noStrike" cap="none">
                <a:solidFill>
                  <a:srgbClr val="000000"/>
                </a:solidFill>
                <a:latin typeface="Poppins"/>
                <a:ea typeface="Poppins"/>
                <a:cs typeface="Poppins"/>
                <a:sym typeface="Poppins"/>
              </a:rPr>
              <a:t>and short explanation of the analysis’ purpose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In the </a:t>
            </a:r>
            <a:r>
              <a:rPr lang="en-US" sz="1400" b="1" i="0" u="none" strike="noStrike" cap="none">
                <a:solidFill>
                  <a:srgbClr val="000000"/>
                </a:solidFill>
                <a:latin typeface="Poppins"/>
                <a:ea typeface="Poppins"/>
                <a:cs typeface="Poppins"/>
                <a:sym typeface="Poppins"/>
              </a:rPr>
              <a:t>headline</a:t>
            </a:r>
            <a:r>
              <a:rPr lang="en-US" sz="1400" b="0" i="0" u="none" strike="noStrike" cap="none">
                <a:solidFill>
                  <a:srgbClr val="000000"/>
                </a:solidFill>
                <a:latin typeface="Poppins"/>
                <a:ea typeface="Poppins"/>
                <a:cs typeface="Poppins"/>
                <a:sym typeface="Poppins"/>
              </a:rPr>
              <a:t>, you can add further single KPIs and numbers describing the data set (e.g. the number of cases or the total net value)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The </a:t>
            </a:r>
            <a:r>
              <a:rPr lang="en-US" sz="1400" b="1" i="0" u="none" strike="noStrike" cap="none">
                <a:solidFill>
                  <a:srgbClr val="000000"/>
                </a:solidFill>
                <a:latin typeface="Poppins"/>
                <a:ea typeface="Poppins"/>
                <a:cs typeface="Poppins"/>
                <a:sym typeface="Poppins"/>
              </a:rPr>
              <a:t>body</a:t>
            </a:r>
            <a:r>
              <a:rPr lang="en-US" sz="1400" b="0" i="0" u="none" strike="noStrike" cap="none">
                <a:solidFill>
                  <a:srgbClr val="000000"/>
                </a:solidFill>
                <a:latin typeface="Poppins"/>
                <a:ea typeface="Poppins"/>
                <a:cs typeface="Poppins"/>
                <a:sym typeface="Poppins"/>
              </a:rPr>
              <a:t> is the section beyond the headline, which can be seperated by a horizontal line</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The body includes various analysis components that help the viewer to understand the process and to drill down the data</a:t>
            </a:r>
            <a:endParaRPr/>
          </a:p>
          <a:p>
            <a:pPr marL="457200" marR="0" lvl="0" indent="-406400" algn="l" rtl="0">
              <a:lnSpc>
                <a:spcPct val="90000"/>
              </a:lnSpc>
              <a:spcBef>
                <a:spcPts val="1000"/>
              </a:spcBef>
              <a:spcAft>
                <a:spcPts val="0"/>
              </a:spcAft>
              <a:buClr>
                <a:srgbClr val="000000"/>
              </a:buClr>
              <a:buSzPts val="1400"/>
              <a:buFont typeface="Arial"/>
              <a:buChar char="•"/>
            </a:pPr>
            <a:r>
              <a:rPr lang="en-US" sz="1400" b="0" i="0" u="none" strike="noStrike" cap="none">
                <a:solidFill>
                  <a:srgbClr val="000000"/>
                </a:solidFill>
                <a:latin typeface="Poppins"/>
                <a:ea typeface="Poppins"/>
                <a:cs typeface="Poppins"/>
                <a:sym typeface="Poppins"/>
              </a:rPr>
              <a:t>Usually, one analysis refers to a </a:t>
            </a:r>
            <a:r>
              <a:rPr lang="en-US" sz="1400" b="1" i="0" u="none" strike="noStrike" cap="none">
                <a:solidFill>
                  <a:srgbClr val="000000"/>
                </a:solidFill>
                <a:latin typeface="Poppins"/>
                <a:ea typeface="Poppins"/>
                <a:cs typeface="Poppins"/>
                <a:sym typeface="Poppins"/>
              </a:rPr>
              <a:t>specific use case</a:t>
            </a:r>
            <a:r>
              <a:rPr lang="en-US" sz="1400" b="0" i="0" u="none" strike="noStrike" cap="none">
                <a:solidFill>
                  <a:srgbClr val="000000"/>
                </a:solidFill>
                <a:latin typeface="Poppins"/>
                <a:ea typeface="Poppins"/>
                <a:cs typeface="Poppins"/>
                <a:sym typeface="Poppins"/>
              </a:rPr>
              <a:t>, e.g. process overview, analysis of rework activities or automation.</a:t>
            </a:r>
            <a:endParaRPr/>
          </a:p>
        </p:txBody>
      </p:sp>
      <p:sp>
        <p:nvSpPr>
          <p:cNvPr id="509" name="Google Shape;509;p12"/>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sp>
        <p:nvSpPr>
          <p:cNvPr id="510" name="Google Shape;510;p12"/>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3"/>
          <p:cNvSpPr txBox="1"/>
          <p:nvPr/>
        </p:nvSpPr>
        <p:spPr>
          <a:xfrm>
            <a:off x="2142452" y="293950"/>
            <a:ext cx="7907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a:solidFill>
                  <a:srgbClr val="0C0C0C"/>
                </a:solidFill>
                <a:latin typeface="Poppins"/>
                <a:ea typeface="Poppins"/>
                <a:cs typeface="Poppins"/>
                <a:sym typeface="Poppins"/>
              </a:rPr>
              <a:t>Example </a:t>
            </a:r>
            <a:r>
              <a:rPr lang="en-US" sz="3800" b="1" i="0" u="none" strike="noStrike" cap="none">
                <a:solidFill>
                  <a:srgbClr val="0C0C0C"/>
                </a:solidFill>
                <a:latin typeface="Poppins"/>
                <a:ea typeface="Poppins"/>
                <a:cs typeface="Poppins"/>
                <a:sym typeface="Poppins"/>
              </a:rPr>
              <a:t>Analysis Components</a:t>
            </a:r>
            <a:endParaRPr sz="2000" b="1" i="0" u="none" strike="noStrike" cap="none">
              <a:solidFill>
                <a:srgbClr val="0C0C0C"/>
              </a:solidFill>
              <a:latin typeface="Poppins"/>
              <a:ea typeface="Poppins"/>
              <a:cs typeface="Poppins"/>
              <a:sym typeface="Poppins"/>
            </a:endParaRPr>
          </a:p>
        </p:txBody>
      </p:sp>
      <p:sp>
        <p:nvSpPr>
          <p:cNvPr id="516" name="Google Shape;516;p13"/>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17" name="Google Shape;517;p13"/>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Celonis has five different categories of components:</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Process Components: </a:t>
            </a:r>
            <a:r>
              <a:rPr lang="en-US" sz="1400" b="0" i="0" u="none" strike="noStrike" cap="none">
                <a:solidFill>
                  <a:srgbClr val="000000"/>
                </a:solidFill>
                <a:latin typeface="Poppins"/>
                <a:ea typeface="Poppins"/>
                <a:cs typeface="Poppins"/>
                <a:sym typeface="Poppins"/>
              </a:rPr>
              <a:t>Visualize your activities and the way the processes flow through them (Process Explorer &amp; Variant Explorer)</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Charts and Tables: </a:t>
            </a:r>
            <a:r>
              <a:rPr lang="en-US" sz="1400" b="0" i="0" u="none" strike="noStrike" cap="none">
                <a:solidFill>
                  <a:srgbClr val="000000"/>
                </a:solidFill>
                <a:latin typeface="Poppins"/>
                <a:ea typeface="Poppins"/>
                <a:cs typeface="Poppins"/>
                <a:sym typeface="Poppins"/>
              </a:rPr>
              <a:t>Plot your data or group, segment and arrange them in tables (OLAP Table, Scatter Plot, Pivot Table, World map, Boxplot)</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Single KPI Components: </a:t>
            </a:r>
            <a:r>
              <a:rPr lang="en-US" sz="1400" b="0" i="0" u="none" strike="noStrike" cap="none">
                <a:solidFill>
                  <a:srgbClr val="000000"/>
                </a:solidFill>
                <a:latin typeface="Poppins"/>
                <a:ea typeface="Poppins"/>
                <a:cs typeface="Poppins"/>
                <a:sym typeface="Poppins"/>
              </a:rPr>
              <a:t>Track your data according to a single KPI</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Selection Components: </a:t>
            </a:r>
            <a:r>
              <a:rPr lang="en-US" sz="1400" b="0" i="0" u="none" strike="noStrike" cap="none">
                <a:solidFill>
                  <a:srgbClr val="000000"/>
                </a:solidFill>
                <a:latin typeface="Poppins"/>
                <a:ea typeface="Poppins"/>
                <a:cs typeface="Poppins"/>
                <a:sym typeface="Poppins"/>
              </a:rPr>
              <a:t>Helps the user create selections</a:t>
            </a:r>
            <a:endParaRPr/>
          </a:p>
          <a:p>
            <a:pPr marL="468312" marR="0" lvl="0" indent="-285750" algn="l" rtl="0">
              <a:lnSpc>
                <a:spcPct val="100000"/>
              </a:lnSpc>
              <a:spcBef>
                <a:spcPts val="1000"/>
              </a:spcBef>
              <a:spcAft>
                <a:spcPts val="0"/>
              </a:spcAft>
              <a:buClr>
                <a:srgbClr val="000000"/>
              </a:buClr>
              <a:buSzPts val="1400"/>
              <a:buFont typeface="Arial"/>
              <a:buChar char="•"/>
            </a:pPr>
            <a:r>
              <a:rPr lang="en-US" sz="1400" b="1" i="0" u="none" strike="noStrike" cap="none">
                <a:solidFill>
                  <a:srgbClr val="000000"/>
                </a:solidFill>
                <a:latin typeface="Poppins"/>
                <a:ea typeface="Poppins"/>
                <a:cs typeface="Poppins"/>
                <a:sym typeface="Poppins"/>
              </a:rPr>
              <a:t>Design Components: </a:t>
            </a:r>
            <a:r>
              <a:rPr lang="en-US" sz="1400" b="0" i="0" u="none" strike="noStrike" cap="none">
                <a:solidFill>
                  <a:srgbClr val="000000"/>
                </a:solidFill>
                <a:latin typeface="Poppins"/>
                <a:ea typeface="Poppins"/>
                <a:cs typeface="Poppins"/>
                <a:sym typeface="Poppins"/>
              </a:rPr>
              <a:t>Create design elements for your analysis.</a:t>
            </a:r>
            <a:endParaRPr/>
          </a:p>
        </p:txBody>
      </p:sp>
      <p:sp>
        <p:nvSpPr>
          <p:cNvPr id="518" name="Google Shape;518;p13"/>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19" name="Google Shape;519;p13"/>
          <p:cNvPicPr preferRelativeResize="0"/>
          <p:nvPr/>
        </p:nvPicPr>
        <p:blipFill rotWithShape="1">
          <a:blip r:embed="rId3">
            <a:alphaModFix/>
          </a:blip>
          <a:srcRect/>
          <a:stretch/>
        </p:blipFill>
        <p:spPr>
          <a:xfrm>
            <a:off x="371903" y="1618793"/>
            <a:ext cx="5659981" cy="2685393"/>
          </a:xfrm>
          <a:prstGeom prst="rect">
            <a:avLst/>
          </a:prstGeom>
          <a:noFill/>
          <a:ln>
            <a:noFill/>
          </a:ln>
        </p:spPr>
      </p:pic>
      <p:pic>
        <p:nvPicPr>
          <p:cNvPr id="520" name="Google Shape;520;p13"/>
          <p:cNvPicPr preferRelativeResize="0"/>
          <p:nvPr/>
        </p:nvPicPr>
        <p:blipFill rotWithShape="1">
          <a:blip r:embed="rId4">
            <a:alphaModFix/>
          </a:blip>
          <a:srcRect/>
          <a:stretch/>
        </p:blipFill>
        <p:spPr>
          <a:xfrm>
            <a:off x="6096000" y="1618793"/>
            <a:ext cx="1500524" cy="4612719"/>
          </a:xfrm>
          <a:prstGeom prst="rect">
            <a:avLst/>
          </a:prstGeom>
          <a:noFill/>
          <a:ln>
            <a:noFill/>
          </a:ln>
        </p:spPr>
      </p:pic>
      <p:sp>
        <p:nvSpPr>
          <p:cNvPr id="521" name="Google Shape;521;p13"/>
          <p:cNvSpPr txBox="1"/>
          <p:nvPr/>
        </p:nvSpPr>
        <p:spPr>
          <a:xfrm>
            <a:off x="280495" y="41253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4"/>
          <p:cNvSpPr txBox="1"/>
          <p:nvPr/>
        </p:nvSpPr>
        <p:spPr>
          <a:xfrm>
            <a:off x="280495" y="751085"/>
            <a:ext cx="1893467"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Charts</a:t>
            </a:r>
            <a:endParaRPr sz="2000" b="1" i="0" u="none" strike="noStrike" cap="none">
              <a:solidFill>
                <a:srgbClr val="0C0C0C"/>
              </a:solidFill>
              <a:latin typeface="Poppins"/>
              <a:ea typeface="Poppins"/>
              <a:cs typeface="Poppins"/>
              <a:sym typeface="Poppins"/>
            </a:endParaRPr>
          </a:p>
        </p:txBody>
      </p:sp>
      <p:sp>
        <p:nvSpPr>
          <p:cNvPr id="527" name="Google Shape;527;p14"/>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28" name="Google Shape;528;p14"/>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Column, line, area and marker charts all behave the same with the visual representation being the only difference:</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Dimensions are concatenated and shown on the dimension axis.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KPIs are by default all shown on the primary value axis.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Click on the chart and drag and drop to create a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Confirm, cancel or invert the temporary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settings. (Only available in the analysis draft)</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filter. (Only available in the analysis draft)</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Download the component.</a:t>
            </a:r>
            <a:endParaRPr/>
          </a:p>
        </p:txBody>
      </p:sp>
      <p:sp>
        <p:nvSpPr>
          <p:cNvPr id="529" name="Google Shape;529;p14"/>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30" name="Google Shape;530;p14"/>
          <p:cNvPicPr preferRelativeResize="0"/>
          <p:nvPr/>
        </p:nvPicPr>
        <p:blipFill rotWithShape="1">
          <a:blip r:embed="rId3">
            <a:alphaModFix/>
          </a:blip>
          <a:srcRect/>
          <a:stretch/>
        </p:blipFill>
        <p:spPr>
          <a:xfrm>
            <a:off x="275702" y="1681544"/>
            <a:ext cx="7722057" cy="4036735"/>
          </a:xfrm>
          <a:prstGeom prst="rect">
            <a:avLst/>
          </a:prstGeom>
          <a:noFill/>
          <a:ln>
            <a:noFill/>
          </a:ln>
        </p:spPr>
      </p:pic>
      <p:sp>
        <p:nvSpPr>
          <p:cNvPr id="531" name="Google Shape;531;p14"/>
          <p:cNvSpPr/>
          <p:nvPr/>
        </p:nvSpPr>
        <p:spPr>
          <a:xfrm>
            <a:off x="564024" y="2999574"/>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sp>
        <p:nvSpPr>
          <p:cNvPr id="532" name="Google Shape;532;p14"/>
          <p:cNvSpPr/>
          <p:nvPr/>
        </p:nvSpPr>
        <p:spPr>
          <a:xfrm>
            <a:off x="1392966" y="480273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33" name="Google Shape;533;p14"/>
          <p:cNvSpPr/>
          <p:nvPr/>
        </p:nvSpPr>
        <p:spPr>
          <a:xfrm>
            <a:off x="4067799" y="280302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34" name="Google Shape;534;p14"/>
          <p:cNvSpPr/>
          <p:nvPr/>
        </p:nvSpPr>
        <p:spPr>
          <a:xfrm>
            <a:off x="7528845" y="217063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35" name="Google Shape;535;p14"/>
          <p:cNvSpPr/>
          <p:nvPr/>
        </p:nvSpPr>
        <p:spPr>
          <a:xfrm>
            <a:off x="6922093" y="306794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36" name="Google Shape;536;p14"/>
          <p:cNvSpPr/>
          <p:nvPr/>
        </p:nvSpPr>
        <p:spPr>
          <a:xfrm>
            <a:off x="6922093" y="3392680"/>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37" name="Google Shape;537;p14"/>
          <p:cNvSpPr/>
          <p:nvPr/>
        </p:nvSpPr>
        <p:spPr>
          <a:xfrm>
            <a:off x="6922093" y="371742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7</a:t>
            </a:r>
            <a:endParaRPr/>
          </a:p>
        </p:txBody>
      </p:sp>
      <p:sp>
        <p:nvSpPr>
          <p:cNvPr id="538" name="Google Shape;538;p14"/>
          <p:cNvSpPr txBox="1"/>
          <p:nvPr/>
        </p:nvSpPr>
        <p:spPr>
          <a:xfrm>
            <a:off x="275702" y="223971"/>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dirty="0">
                <a:solidFill>
                  <a:srgbClr val="0C0C0C"/>
                </a:solidFill>
                <a:latin typeface="Poppins Medium"/>
                <a:ea typeface="Poppins Medium"/>
                <a:cs typeface="Poppins Medium"/>
                <a:sym typeface="Poppins Medium"/>
              </a:rPr>
              <a:t>V. Preparation</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5"/>
          <p:cNvSpPr txBox="1"/>
          <p:nvPr/>
        </p:nvSpPr>
        <p:spPr>
          <a:xfrm>
            <a:off x="280495" y="751085"/>
            <a:ext cx="3222357"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Chart Types</a:t>
            </a:r>
            <a:endParaRPr sz="2000" b="1" i="0" u="none" strike="noStrike" cap="none">
              <a:solidFill>
                <a:srgbClr val="0C0C0C"/>
              </a:solidFill>
              <a:latin typeface="Poppins"/>
              <a:ea typeface="Poppins"/>
              <a:cs typeface="Poppins"/>
              <a:sym typeface="Poppins"/>
            </a:endParaRPr>
          </a:p>
        </p:txBody>
      </p:sp>
      <p:sp>
        <p:nvSpPr>
          <p:cNvPr id="544" name="Google Shape;544;p15"/>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45" name="Google Shape;545;p15"/>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600"/>
              <a:buFont typeface="Arial"/>
              <a:buNone/>
            </a:pPr>
            <a:r>
              <a:rPr lang="en-US" sz="1600" b="0" i="0" u="none" strike="noStrike" cap="none">
                <a:solidFill>
                  <a:srgbClr val="000000"/>
                </a:solidFill>
                <a:latin typeface="Poppins"/>
                <a:ea typeface="Poppins"/>
                <a:cs typeface="Poppins"/>
                <a:sym typeface="Poppins"/>
              </a:rPr>
              <a:t>There are several chart types available in Celonis:</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Column, line, area and marker charts</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Pie and donut chart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Bubble plot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Histogram chart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Scatter plot</a:t>
            </a:r>
            <a:endParaRPr/>
          </a:p>
          <a:p>
            <a:pPr marL="393700" marR="0" lvl="0" indent="-342900" algn="l" rtl="0">
              <a:lnSpc>
                <a:spcPct val="100000"/>
              </a:lnSpc>
              <a:spcBef>
                <a:spcPts val="2400"/>
              </a:spcBef>
              <a:spcAft>
                <a:spcPts val="0"/>
              </a:spcAft>
              <a:buClr>
                <a:srgbClr val="000000"/>
              </a:buClr>
              <a:buSzPts val="1600"/>
              <a:buFont typeface="Calibri"/>
              <a:buAutoNum type="arabicPeriod"/>
            </a:pPr>
            <a:r>
              <a:rPr lang="en-US" sz="1600" b="0" i="0" u="none" strike="noStrike" cap="none">
                <a:solidFill>
                  <a:srgbClr val="000000"/>
                </a:solidFill>
                <a:latin typeface="Poppins"/>
                <a:ea typeface="Poppins"/>
                <a:cs typeface="Poppins"/>
                <a:sym typeface="Poppins"/>
              </a:rPr>
              <a:t>Boxplot</a:t>
            </a:r>
            <a:endParaRPr/>
          </a:p>
        </p:txBody>
      </p:sp>
      <p:sp>
        <p:nvSpPr>
          <p:cNvPr id="546" name="Google Shape;546;p15"/>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sp>
        <p:nvSpPr>
          <p:cNvPr id="547" name="Google Shape;547;p15"/>
          <p:cNvSpPr/>
          <p:nvPr/>
        </p:nvSpPr>
        <p:spPr>
          <a:xfrm>
            <a:off x="4188026"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pic>
        <p:nvPicPr>
          <p:cNvPr id="548" name="Google Shape;548;p15"/>
          <p:cNvPicPr preferRelativeResize="0"/>
          <p:nvPr/>
        </p:nvPicPr>
        <p:blipFill rotWithShape="1">
          <a:blip r:embed="rId3">
            <a:alphaModFix/>
          </a:blip>
          <a:srcRect/>
          <a:stretch/>
        </p:blipFill>
        <p:spPr>
          <a:xfrm>
            <a:off x="3424521" y="1867131"/>
            <a:ext cx="2074988" cy="1440000"/>
          </a:xfrm>
          <a:prstGeom prst="rect">
            <a:avLst/>
          </a:prstGeom>
          <a:noFill/>
          <a:ln>
            <a:noFill/>
          </a:ln>
        </p:spPr>
      </p:pic>
      <p:pic>
        <p:nvPicPr>
          <p:cNvPr id="549" name="Google Shape;549;p15"/>
          <p:cNvPicPr preferRelativeResize="0"/>
          <p:nvPr/>
        </p:nvPicPr>
        <p:blipFill rotWithShape="1">
          <a:blip r:embed="rId4">
            <a:alphaModFix/>
          </a:blip>
          <a:srcRect/>
          <a:stretch/>
        </p:blipFill>
        <p:spPr>
          <a:xfrm>
            <a:off x="5855500" y="1867131"/>
            <a:ext cx="2293527" cy="1440000"/>
          </a:xfrm>
          <a:prstGeom prst="rect">
            <a:avLst/>
          </a:prstGeom>
          <a:noFill/>
          <a:ln>
            <a:noFill/>
          </a:ln>
        </p:spPr>
      </p:pic>
      <p:pic>
        <p:nvPicPr>
          <p:cNvPr id="550" name="Google Shape;550;p15" descr="Ein Bild, das Screenshot enthält.&#10;&#10;Automatisch generierte Beschreibung"/>
          <p:cNvPicPr preferRelativeResize="0"/>
          <p:nvPr/>
        </p:nvPicPr>
        <p:blipFill rotWithShape="1">
          <a:blip r:embed="rId5">
            <a:alphaModFix/>
          </a:blip>
          <a:srcRect/>
          <a:stretch/>
        </p:blipFill>
        <p:spPr>
          <a:xfrm>
            <a:off x="313887" y="4127347"/>
            <a:ext cx="2880000" cy="1440000"/>
          </a:xfrm>
          <a:prstGeom prst="rect">
            <a:avLst/>
          </a:prstGeom>
          <a:noFill/>
          <a:ln>
            <a:noFill/>
          </a:ln>
        </p:spPr>
      </p:pic>
      <p:pic>
        <p:nvPicPr>
          <p:cNvPr id="551" name="Google Shape;551;p15" descr="Ein Bild, das groß, Tisch, weiß enthält.&#10;&#10;Automatisch generierte Beschreibung"/>
          <p:cNvPicPr preferRelativeResize="0"/>
          <p:nvPr/>
        </p:nvPicPr>
        <p:blipFill rotWithShape="1">
          <a:blip r:embed="rId6">
            <a:alphaModFix/>
          </a:blip>
          <a:srcRect/>
          <a:stretch/>
        </p:blipFill>
        <p:spPr>
          <a:xfrm>
            <a:off x="3381036" y="4127347"/>
            <a:ext cx="2406610" cy="1440000"/>
          </a:xfrm>
          <a:prstGeom prst="rect">
            <a:avLst/>
          </a:prstGeom>
          <a:solidFill>
            <a:srgbClr val="0000FF"/>
          </a:solidFill>
          <a:ln>
            <a:noFill/>
          </a:ln>
        </p:spPr>
      </p:pic>
      <p:pic>
        <p:nvPicPr>
          <p:cNvPr id="552" name="Google Shape;552;p15"/>
          <p:cNvPicPr preferRelativeResize="0"/>
          <p:nvPr/>
        </p:nvPicPr>
        <p:blipFill rotWithShape="1">
          <a:blip r:embed="rId7">
            <a:alphaModFix/>
          </a:blip>
          <a:srcRect/>
          <a:stretch/>
        </p:blipFill>
        <p:spPr>
          <a:xfrm>
            <a:off x="313887" y="1867131"/>
            <a:ext cx="2754643" cy="1440000"/>
          </a:xfrm>
          <a:prstGeom prst="rect">
            <a:avLst/>
          </a:prstGeom>
          <a:noFill/>
          <a:ln>
            <a:noFill/>
          </a:ln>
        </p:spPr>
      </p:pic>
      <p:pic>
        <p:nvPicPr>
          <p:cNvPr id="553" name="Google Shape;553;p15" descr="Ein Bild, das Text, Karte enthält.&#10;&#10;Automatisch generierte Beschreibung"/>
          <p:cNvPicPr preferRelativeResize="0"/>
          <p:nvPr/>
        </p:nvPicPr>
        <p:blipFill rotWithShape="1">
          <a:blip r:embed="rId8">
            <a:alphaModFix/>
          </a:blip>
          <a:srcRect/>
          <a:stretch/>
        </p:blipFill>
        <p:spPr>
          <a:xfrm>
            <a:off x="6078380" y="4127347"/>
            <a:ext cx="2019097" cy="1440000"/>
          </a:xfrm>
          <a:prstGeom prst="rect">
            <a:avLst/>
          </a:prstGeom>
          <a:noFill/>
          <a:ln>
            <a:noFill/>
          </a:ln>
        </p:spPr>
      </p:pic>
      <p:sp>
        <p:nvSpPr>
          <p:cNvPr id="554" name="Google Shape;554;p15"/>
          <p:cNvSpPr/>
          <p:nvPr/>
        </p:nvSpPr>
        <p:spPr>
          <a:xfrm>
            <a:off x="1489414"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55" name="Google Shape;555;p15"/>
          <p:cNvSpPr/>
          <p:nvPr/>
        </p:nvSpPr>
        <p:spPr>
          <a:xfrm>
            <a:off x="6807240" y="3392846"/>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56" name="Google Shape;556;p15"/>
          <p:cNvSpPr/>
          <p:nvPr/>
        </p:nvSpPr>
        <p:spPr>
          <a:xfrm>
            <a:off x="4188026"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57" name="Google Shape;557;p15"/>
          <p:cNvSpPr/>
          <p:nvPr/>
        </p:nvSpPr>
        <p:spPr>
          <a:xfrm>
            <a:off x="1489414"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58" name="Google Shape;558;p15"/>
          <p:cNvSpPr/>
          <p:nvPr/>
        </p:nvSpPr>
        <p:spPr>
          <a:xfrm>
            <a:off x="6807240" y="5779585"/>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59" name="Google Shape;559;p15"/>
          <p:cNvSpPr txBox="1"/>
          <p:nvPr/>
        </p:nvSpPr>
        <p:spPr>
          <a:xfrm>
            <a:off x="280495" y="163501"/>
            <a:ext cx="209384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Challenge Tasks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6"/>
          <p:cNvSpPr txBox="1"/>
          <p:nvPr/>
        </p:nvSpPr>
        <p:spPr>
          <a:xfrm>
            <a:off x="280495" y="751085"/>
            <a:ext cx="2959465"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OLAP Table</a:t>
            </a:r>
            <a:endParaRPr sz="2000" b="1" i="0" u="none" strike="noStrike" cap="none">
              <a:solidFill>
                <a:srgbClr val="0C0C0C"/>
              </a:solidFill>
              <a:latin typeface="Poppins"/>
              <a:ea typeface="Poppins"/>
              <a:cs typeface="Poppins"/>
              <a:sym typeface="Poppins"/>
            </a:endParaRPr>
          </a:p>
        </p:txBody>
      </p:sp>
      <p:sp>
        <p:nvSpPr>
          <p:cNvPr id="565" name="Google Shape;565;p16"/>
          <p:cNvSpPr/>
          <p:nvPr/>
        </p:nvSpPr>
        <p:spPr>
          <a:xfrm>
            <a:off x="8328161" y="-490821"/>
            <a:ext cx="4142496" cy="790281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566" name="Google Shape;566;p16"/>
          <p:cNvSpPr/>
          <p:nvPr/>
        </p:nvSpPr>
        <p:spPr>
          <a:xfrm>
            <a:off x="8354102" y="920165"/>
            <a:ext cx="3749973" cy="5610224"/>
          </a:xfrm>
          <a:prstGeom prst="rect">
            <a:avLst/>
          </a:prstGeom>
          <a:noFill/>
          <a:ln>
            <a:noFill/>
          </a:ln>
        </p:spPr>
        <p:txBody>
          <a:bodyPr spcFirstLastPara="1" wrap="square" lIns="91425" tIns="45700" rIns="91425" bIns="45700" anchor="t" anchorCtr="0">
            <a:normAutofit/>
          </a:bodyPr>
          <a:lstStyle/>
          <a:p>
            <a:pPr marL="50800" marR="0" lvl="0" indent="0" algn="l" rtl="0">
              <a:lnSpc>
                <a:spcPct val="100000"/>
              </a:lnSpc>
              <a:spcBef>
                <a:spcPts val="100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The OLAP table shows all dimensions and KPIs configured in a table:</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The dimension and KPI name are shown in the column headers. Click on the header to change the table sorting or search in the dimension columns.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Click on a dimension and create a selection. Selected entries can be copied to the clipboard by right click and the available action.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Confirm, cancel or invert the temporary selection.</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settings. Hide and show dimensions and KPIs.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Hide and show dimensions and KPIs.</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Open the component filter.</a:t>
            </a:r>
            <a:endParaRPr/>
          </a:p>
          <a:p>
            <a:pPr marL="393700" marR="0" lvl="0" indent="-342900" algn="l" rtl="0">
              <a:lnSpc>
                <a:spcPct val="100000"/>
              </a:lnSpc>
              <a:spcBef>
                <a:spcPts val="1000"/>
              </a:spcBef>
              <a:spcAft>
                <a:spcPts val="0"/>
              </a:spcAft>
              <a:buClr>
                <a:srgbClr val="000000"/>
              </a:buClr>
              <a:buSzPts val="1400"/>
              <a:buFont typeface="Calibri"/>
              <a:buAutoNum type="arabicPeriod"/>
            </a:pPr>
            <a:r>
              <a:rPr lang="en-US" sz="1400" b="0" i="0" u="none" strike="noStrike" cap="none">
                <a:solidFill>
                  <a:srgbClr val="000000"/>
                </a:solidFill>
                <a:latin typeface="Poppins"/>
                <a:ea typeface="Poppins"/>
                <a:cs typeface="Poppins"/>
                <a:sym typeface="Poppins"/>
              </a:rPr>
              <a:t>Download the component.</a:t>
            </a:r>
            <a:endParaRPr/>
          </a:p>
        </p:txBody>
      </p:sp>
      <p:sp>
        <p:nvSpPr>
          <p:cNvPr id="567" name="Google Shape;567;p16"/>
          <p:cNvSpPr/>
          <p:nvPr/>
        </p:nvSpPr>
        <p:spPr>
          <a:xfrm>
            <a:off x="8354102" y="293957"/>
            <a:ext cx="1145138" cy="537136"/>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100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Details</a:t>
            </a:r>
            <a:endParaRPr/>
          </a:p>
        </p:txBody>
      </p:sp>
      <p:pic>
        <p:nvPicPr>
          <p:cNvPr id="568" name="Google Shape;568;p16"/>
          <p:cNvPicPr preferRelativeResize="0"/>
          <p:nvPr/>
        </p:nvPicPr>
        <p:blipFill rotWithShape="1">
          <a:blip r:embed="rId3">
            <a:alphaModFix/>
          </a:blip>
          <a:srcRect/>
          <a:stretch/>
        </p:blipFill>
        <p:spPr>
          <a:xfrm>
            <a:off x="338659" y="1766747"/>
            <a:ext cx="7050362" cy="3861138"/>
          </a:xfrm>
          <a:prstGeom prst="rect">
            <a:avLst/>
          </a:prstGeom>
          <a:solidFill>
            <a:srgbClr val="0000FF"/>
          </a:solidFill>
          <a:ln>
            <a:noFill/>
          </a:ln>
        </p:spPr>
      </p:pic>
      <p:sp>
        <p:nvSpPr>
          <p:cNvPr id="569" name="Google Shape;569;p16"/>
          <p:cNvSpPr/>
          <p:nvPr/>
        </p:nvSpPr>
        <p:spPr>
          <a:xfrm>
            <a:off x="752723" y="3089948"/>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endParaRPr/>
          </a:p>
        </p:txBody>
      </p:sp>
      <p:sp>
        <p:nvSpPr>
          <p:cNvPr id="570" name="Google Shape;570;p16"/>
          <p:cNvSpPr/>
          <p:nvPr/>
        </p:nvSpPr>
        <p:spPr>
          <a:xfrm>
            <a:off x="467059" y="1875231"/>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a:t>
            </a:r>
            <a:endParaRPr/>
          </a:p>
        </p:txBody>
      </p:sp>
      <p:sp>
        <p:nvSpPr>
          <p:cNvPr id="571" name="Google Shape;571;p16"/>
          <p:cNvSpPr/>
          <p:nvPr/>
        </p:nvSpPr>
        <p:spPr>
          <a:xfrm>
            <a:off x="6976347" y="2169699"/>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a:t>
            </a:r>
            <a:endParaRPr/>
          </a:p>
        </p:txBody>
      </p:sp>
      <p:sp>
        <p:nvSpPr>
          <p:cNvPr id="572" name="Google Shape;572;p16"/>
          <p:cNvSpPr/>
          <p:nvPr/>
        </p:nvSpPr>
        <p:spPr>
          <a:xfrm>
            <a:off x="6976347" y="3110994"/>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4</a:t>
            </a:r>
            <a:endParaRPr/>
          </a:p>
        </p:txBody>
      </p:sp>
      <p:sp>
        <p:nvSpPr>
          <p:cNvPr id="573" name="Google Shape;573;p16"/>
          <p:cNvSpPr/>
          <p:nvPr/>
        </p:nvSpPr>
        <p:spPr>
          <a:xfrm>
            <a:off x="6976347" y="3442688"/>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5</a:t>
            </a:r>
            <a:endParaRPr/>
          </a:p>
        </p:txBody>
      </p:sp>
      <p:sp>
        <p:nvSpPr>
          <p:cNvPr id="574" name="Google Shape;574;p16"/>
          <p:cNvSpPr/>
          <p:nvPr/>
        </p:nvSpPr>
        <p:spPr>
          <a:xfrm>
            <a:off x="6976347" y="3774382"/>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6</a:t>
            </a:r>
            <a:endParaRPr/>
          </a:p>
        </p:txBody>
      </p:sp>
      <p:sp>
        <p:nvSpPr>
          <p:cNvPr id="575" name="Google Shape;575;p16"/>
          <p:cNvSpPr/>
          <p:nvPr/>
        </p:nvSpPr>
        <p:spPr>
          <a:xfrm>
            <a:off x="6976347" y="4097112"/>
            <a:ext cx="316194" cy="316194"/>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7</a:t>
            </a:r>
            <a:endParaRPr/>
          </a:p>
        </p:txBody>
      </p:sp>
      <p:sp>
        <p:nvSpPr>
          <p:cNvPr id="576" name="Google Shape;576;p16"/>
          <p:cNvSpPr txBox="1"/>
          <p:nvPr/>
        </p:nvSpPr>
        <p:spPr>
          <a:xfrm>
            <a:off x="280495" y="132547"/>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dirty="0">
                <a:solidFill>
                  <a:srgbClr val="0C0C0C"/>
                </a:solidFill>
                <a:latin typeface="Poppins Medium"/>
                <a:ea typeface="Poppins Medium"/>
                <a:cs typeface="Poppins Medium"/>
                <a:sym typeface="Poppins Medium"/>
              </a:rPr>
              <a:t>V. Preparation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0"/>
        <p:cNvGrpSpPr/>
        <p:nvPr/>
      </p:nvGrpSpPr>
      <p:grpSpPr>
        <a:xfrm>
          <a:off x="0" y="0"/>
          <a:ext cx="0" cy="0"/>
          <a:chOff x="0" y="0"/>
          <a:chExt cx="0" cy="0"/>
        </a:xfrm>
      </p:grpSpPr>
      <p:pic>
        <p:nvPicPr>
          <p:cNvPr id="581" name="Google Shape;581;p19"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582" name="Google Shape;582;p19"/>
          <p:cNvSpPr txBox="1">
            <a:spLocks noGrp="1"/>
          </p:cNvSpPr>
          <p:nvPr>
            <p:ph type="title"/>
          </p:nvPr>
        </p:nvSpPr>
        <p:spPr>
          <a:xfrm>
            <a:off x="422399" y="2838345"/>
            <a:ext cx="9660063" cy="11812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3600">
                <a:solidFill>
                  <a:srgbClr val="FFFFFF"/>
                </a:solidFill>
              </a:rPr>
              <a:t>Sample </a:t>
            </a:r>
            <a:endParaRPr sz="3600">
              <a:solidFill>
                <a:srgbClr val="FFFFFF"/>
              </a:solidFill>
            </a:endParaRPr>
          </a:p>
          <a:p>
            <a:pPr marL="0" lvl="0" indent="0" algn="l" rtl="0">
              <a:lnSpc>
                <a:spcPct val="90000"/>
              </a:lnSpc>
              <a:spcBef>
                <a:spcPts val="0"/>
              </a:spcBef>
              <a:spcAft>
                <a:spcPts val="0"/>
              </a:spcAft>
              <a:buSzPts val="4400"/>
              <a:buNone/>
            </a:pPr>
            <a:r>
              <a:rPr lang="en-US" sz="3600">
                <a:solidFill>
                  <a:srgbClr val="FFFFFF"/>
                </a:solidFill>
              </a:rPr>
              <a:t>Workspace</a:t>
            </a:r>
            <a:r>
              <a:rPr lang="en-US" sz="3600" b="1">
                <a:solidFill>
                  <a:srgbClr val="FFFFFF"/>
                </a:solidFill>
                <a:latin typeface="Poppins"/>
                <a:ea typeface="Poppins"/>
                <a:cs typeface="Poppins"/>
                <a:sym typeface="Poppins"/>
              </a:rPr>
              <a:t> Structures</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0"/>
          <p:cNvSpPr txBox="1"/>
          <p:nvPr/>
        </p:nvSpPr>
        <p:spPr>
          <a:xfrm>
            <a:off x="280495" y="412531"/>
            <a:ext cx="252665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1: Variant Explorer</a:t>
            </a:r>
            <a:endParaRPr/>
          </a:p>
        </p:txBody>
      </p:sp>
      <p:sp>
        <p:nvSpPr>
          <p:cNvPr id="588" name="Google Shape;588;p20"/>
          <p:cNvSpPr txBox="1"/>
          <p:nvPr/>
        </p:nvSpPr>
        <p:spPr>
          <a:xfrm>
            <a:off x="280495" y="751085"/>
            <a:ext cx="465704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Variant Explorer</a:t>
            </a:r>
            <a:endParaRPr sz="2000" b="1" i="0" u="none" strike="noStrike" cap="none">
              <a:solidFill>
                <a:srgbClr val="0C0C0C"/>
              </a:solidFill>
              <a:latin typeface="Poppins"/>
              <a:ea typeface="Poppins"/>
              <a:cs typeface="Poppins"/>
              <a:sym typeface="Poppins"/>
            </a:endParaRPr>
          </a:p>
        </p:txBody>
      </p:sp>
      <p:pic>
        <p:nvPicPr>
          <p:cNvPr id="589" name="Google Shape;589;p20"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590" name="Google Shape;590;p20"/>
          <p:cNvSpPr/>
          <p:nvPr/>
        </p:nvSpPr>
        <p:spPr>
          <a:xfrm>
            <a:off x="2364614" y="1628520"/>
            <a:ext cx="7489658" cy="4379495"/>
          </a:xfrm>
          <a:prstGeom prst="rect">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591" name="Google Shape;591;p20"/>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592" name="Google Shape;592;p20"/>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593" name="Google Shape;593;p20"/>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594" name="Google Shape;594;p20"/>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595" name="Google Shape;595;p20"/>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596" name="Google Shape;596;p20"/>
          <p:cNvSpPr/>
          <p:nvPr/>
        </p:nvSpPr>
        <p:spPr>
          <a:xfrm>
            <a:off x="3703011" y="1811250"/>
            <a:ext cx="307719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597" name="Google Shape;597;p20"/>
          <p:cNvSpPr/>
          <p:nvPr/>
        </p:nvSpPr>
        <p:spPr>
          <a:xfrm>
            <a:off x="6954775" y="1815528"/>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598" name="Google Shape;598;p20"/>
          <p:cNvSpPr/>
          <p:nvPr/>
        </p:nvSpPr>
        <p:spPr>
          <a:xfrm>
            <a:off x="8351984" y="1815528"/>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Poppins"/>
              <a:buNone/>
            </a:pPr>
            <a:r>
              <a:rPr lang="en-US" sz="1200" b="0" i="0" u="none" strike="noStrike" cap="none">
                <a:solidFill>
                  <a:schemeClr val="dk1"/>
                </a:solidFill>
                <a:latin typeface="Poppins"/>
                <a:ea typeface="Poppins"/>
                <a:cs typeface="Poppins"/>
                <a:sym typeface="Poppins"/>
              </a:rPr>
              <a:t>AVG Throughput Time</a:t>
            </a:r>
            <a:endParaRPr sz="1200" b="0" i="0" u="none" strike="noStrike" cap="none">
              <a:solidFill>
                <a:schemeClr val="dk1"/>
              </a:solidFill>
              <a:latin typeface="Poppins"/>
              <a:ea typeface="Poppins"/>
              <a:cs typeface="Poppins"/>
              <a:sym typeface="Poppins"/>
            </a:endParaRPr>
          </a:p>
        </p:txBody>
      </p:sp>
      <p:sp>
        <p:nvSpPr>
          <p:cNvPr id="599" name="Google Shape;599;p20"/>
          <p:cNvSpPr/>
          <p:nvPr/>
        </p:nvSpPr>
        <p:spPr>
          <a:xfrm>
            <a:off x="3704667" y="2845966"/>
            <a:ext cx="5881748"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6"/>
          <p:cNvSpPr txBox="1"/>
          <p:nvPr/>
        </p:nvSpPr>
        <p:spPr>
          <a:xfrm>
            <a:off x="280495" y="412531"/>
            <a:ext cx="179728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2: Analysis</a:t>
            </a:r>
            <a:endParaRPr/>
          </a:p>
        </p:txBody>
      </p:sp>
      <p:sp>
        <p:nvSpPr>
          <p:cNvPr id="605" name="Google Shape;605;p26"/>
          <p:cNvSpPr txBox="1"/>
          <p:nvPr/>
        </p:nvSpPr>
        <p:spPr>
          <a:xfrm>
            <a:off x="280495" y="751085"/>
            <a:ext cx="616707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Overview Sheet: Costs</a:t>
            </a:r>
            <a:endParaRPr sz="2000" b="1" i="0" u="none" strike="noStrike" cap="none">
              <a:solidFill>
                <a:srgbClr val="0C0C0C"/>
              </a:solidFill>
              <a:latin typeface="Poppins"/>
              <a:ea typeface="Poppins"/>
              <a:cs typeface="Poppins"/>
              <a:sym typeface="Poppins"/>
            </a:endParaRPr>
          </a:p>
        </p:txBody>
      </p:sp>
      <p:pic>
        <p:nvPicPr>
          <p:cNvPr id="606" name="Google Shape;606;p26"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607" name="Google Shape;607;p26"/>
          <p:cNvSpPr/>
          <p:nvPr/>
        </p:nvSpPr>
        <p:spPr>
          <a:xfrm>
            <a:off x="2364614" y="1628520"/>
            <a:ext cx="7489658" cy="4379495"/>
          </a:xfrm>
          <a:prstGeom prst="rect">
            <a:avLst/>
          </a:prstGeom>
          <a:noFill/>
          <a:ln w="2857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608" name="Google Shape;608;p26"/>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609" name="Google Shape;609;p26"/>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10" name="Google Shape;610;p26"/>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11" name="Google Shape;611;p26"/>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612" name="Google Shape;612;p26"/>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613" name="Google Shape;613;p26"/>
          <p:cNvSpPr/>
          <p:nvPr/>
        </p:nvSpPr>
        <p:spPr>
          <a:xfrm>
            <a:off x="3703011" y="1811250"/>
            <a:ext cx="2276189"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614" name="Google Shape;614;p26"/>
          <p:cNvSpPr/>
          <p:nvPr/>
        </p:nvSpPr>
        <p:spPr>
          <a:xfrm>
            <a:off x="6035253" y="1807081"/>
            <a:ext cx="1101527"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615" name="Google Shape;615;p26"/>
          <p:cNvSpPr/>
          <p:nvPr/>
        </p:nvSpPr>
        <p:spPr>
          <a:xfrm>
            <a:off x="3704667" y="2845966"/>
            <a:ext cx="3710894"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
        <p:nvSpPr>
          <p:cNvPr id="616" name="Google Shape;616;p26"/>
          <p:cNvSpPr/>
          <p:nvPr/>
        </p:nvSpPr>
        <p:spPr>
          <a:xfrm>
            <a:off x="7192833"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Profit</a:t>
            </a:r>
            <a:endParaRPr sz="1600" b="0" i="0" u="none" strike="noStrike" cap="none">
              <a:solidFill>
                <a:schemeClr val="dk1"/>
              </a:solidFill>
              <a:latin typeface="Poppins"/>
              <a:ea typeface="Poppins"/>
              <a:cs typeface="Poppins"/>
              <a:sym typeface="Poppins"/>
            </a:endParaRPr>
          </a:p>
        </p:txBody>
      </p:sp>
      <p:sp>
        <p:nvSpPr>
          <p:cNvPr id="617" name="Google Shape;617;p26"/>
          <p:cNvSpPr/>
          <p:nvPr/>
        </p:nvSpPr>
        <p:spPr>
          <a:xfrm>
            <a:off x="8464072"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Costs</a:t>
            </a:r>
            <a:endParaRPr sz="1600" b="0" i="0" u="none" strike="noStrike" cap="none">
              <a:solidFill>
                <a:schemeClr val="dk1"/>
              </a:solidFill>
              <a:latin typeface="Poppins"/>
              <a:ea typeface="Poppins"/>
              <a:cs typeface="Poppins"/>
              <a:sym typeface="Poppins"/>
            </a:endParaRPr>
          </a:p>
        </p:txBody>
      </p:sp>
      <p:sp>
        <p:nvSpPr>
          <p:cNvPr id="618" name="Google Shape;618;p26"/>
          <p:cNvSpPr/>
          <p:nvPr/>
        </p:nvSpPr>
        <p:spPr>
          <a:xfrm>
            <a:off x="7496082" y="2845966"/>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OLAP Table: Customer Information</a:t>
            </a:r>
            <a:endParaRPr sz="1600" b="0" i="0" u="none" strike="noStrike" cap="none">
              <a:solidFill>
                <a:schemeClr val="dk1"/>
              </a:solidFill>
              <a:latin typeface="Poppins"/>
              <a:ea typeface="Poppins"/>
              <a:cs typeface="Poppins"/>
              <a:sym typeface="Poppins"/>
            </a:endParaRPr>
          </a:p>
        </p:txBody>
      </p:sp>
      <p:sp>
        <p:nvSpPr>
          <p:cNvPr id="619" name="Google Shape;619;p26"/>
          <p:cNvSpPr/>
          <p:nvPr/>
        </p:nvSpPr>
        <p:spPr>
          <a:xfrm>
            <a:off x="7496082" y="4362532"/>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Bar Chart; Customer Location, Customer Type</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2"/>
          <p:cNvSpPr txBox="1"/>
          <p:nvPr/>
        </p:nvSpPr>
        <p:spPr>
          <a:xfrm>
            <a:off x="280495" y="412531"/>
            <a:ext cx="34115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3: Conformance Checking</a:t>
            </a:r>
            <a:endParaRPr/>
          </a:p>
        </p:txBody>
      </p:sp>
      <p:sp>
        <p:nvSpPr>
          <p:cNvPr id="625" name="Google Shape;625;p32"/>
          <p:cNvSpPr txBox="1"/>
          <p:nvPr/>
        </p:nvSpPr>
        <p:spPr>
          <a:xfrm>
            <a:off x="280495" y="751085"/>
            <a:ext cx="608211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1. Overview Sheet: Profit</a:t>
            </a:r>
            <a:endParaRPr sz="2000" b="1" i="0" u="none" strike="noStrike" cap="none">
              <a:solidFill>
                <a:srgbClr val="0C0C0C"/>
              </a:solidFill>
              <a:latin typeface="Poppins"/>
              <a:ea typeface="Poppins"/>
              <a:cs typeface="Poppins"/>
              <a:sym typeface="Poppins"/>
            </a:endParaRPr>
          </a:p>
        </p:txBody>
      </p:sp>
      <p:pic>
        <p:nvPicPr>
          <p:cNvPr id="626" name="Google Shape;626;p32" descr="Ein Bild, das Zeichnung enthält.&#10;&#10;Automatisch generierte Beschreibung"/>
          <p:cNvPicPr preferRelativeResize="0"/>
          <p:nvPr/>
        </p:nvPicPr>
        <p:blipFill rotWithShape="1">
          <a:blip r:embed="rId3">
            <a:alphaModFix/>
          </a:blip>
          <a:srcRect/>
          <a:stretch/>
        </p:blipFill>
        <p:spPr>
          <a:xfrm>
            <a:off x="280495" y="6422113"/>
            <a:ext cx="944456" cy="216088"/>
          </a:xfrm>
          <a:prstGeom prst="rect">
            <a:avLst/>
          </a:prstGeom>
          <a:noFill/>
          <a:ln>
            <a:noFill/>
          </a:ln>
        </p:spPr>
      </p:pic>
      <p:sp>
        <p:nvSpPr>
          <p:cNvPr id="627" name="Google Shape;627;p32"/>
          <p:cNvSpPr/>
          <p:nvPr/>
        </p:nvSpPr>
        <p:spPr>
          <a:xfrm>
            <a:off x="2364614" y="1628520"/>
            <a:ext cx="7489658" cy="4379495"/>
          </a:xfrm>
          <a:prstGeom prst="rect">
            <a:avLst/>
          </a:prstGeom>
          <a:noFill/>
          <a:ln w="2857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chemeClr val="dk1"/>
              </a:solidFill>
              <a:latin typeface="Poppins"/>
              <a:ea typeface="Poppins"/>
              <a:cs typeface="Poppins"/>
              <a:sym typeface="Poppins"/>
            </a:endParaRPr>
          </a:p>
        </p:txBody>
      </p:sp>
      <p:cxnSp>
        <p:nvCxnSpPr>
          <p:cNvPr id="628" name="Google Shape;628;p32"/>
          <p:cNvCxnSpPr/>
          <p:nvPr/>
        </p:nvCxnSpPr>
        <p:spPr>
          <a:xfrm>
            <a:off x="3573060" y="2691811"/>
            <a:ext cx="6081013" cy="0"/>
          </a:xfrm>
          <a:prstGeom prst="straightConnector1">
            <a:avLst/>
          </a:prstGeom>
          <a:noFill/>
          <a:ln w="22225" cap="flat" cmpd="sng">
            <a:solidFill>
              <a:srgbClr val="170BFD"/>
            </a:solidFill>
            <a:prstDash val="solid"/>
            <a:miter lim="800000"/>
            <a:headEnd type="none" w="sm" len="sm"/>
            <a:tailEnd type="none" w="sm" len="sm"/>
          </a:ln>
        </p:spPr>
      </p:cxnSp>
      <p:sp>
        <p:nvSpPr>
          <p:cNvPr id="629" name="Google Shape;629;p32"/>
          <p:cNvSpPr/>
          <p:nvPr/>
        </p:nvSpPr>
        <p:spPr>
          <a:xfrm>
            <a:off x="3483554" y="1829382"/>
            <a:ext cx="116800" cy="766176"/>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30" name="Google Shape;630;p32"/>
          <p:cNvSpPr/>
          <p:nvPr/>
        </p:nvSpPr>
        <p:spPr>
          <a:xfrm>
            <a:off x="3474308" y="2826911"/>
            <a:ext cx="116800" cy="2938968"/>
          </a:xfrm>
          <a:prstGeom prst="leftBrace">
            <a:avLst>
              <a:gd name="adj1" fmla="val 8333"/>
              <a:gd name="adj2" fmla="val 50000"/>
            </a:avLst>
          </a:prstGeom>
          <a:noFill/>
          <a:ln w="28575"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Poppins"/>
              <a:ea typeface="Poppins"/>
              <a:cs typeface="Poppins"/>
              <a:sym typeface="Poppins"/>
            </a:endParaRPr>
          </a:p>
        </p:txBody>
      </p:sp>
      <p:sp>
        <p:nvSpPr>
          <p:cNvPr id="631" name="Google Shape;631;p32"/>
          <p:cNvSpPr txBox="1"/>
          <p:nvPr/>
        </p:nvSpPr>
        <p:spPr>
          <a:xfrm>
            <a:off x="2466154" y="206823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Header</a:t>
            </a:r>
            <a:endParaRPr sz="1600" b="0" i="0" u="none" strike="noStrike" cap="none">
              <a:solidFill>
                <a:schemeClr val="dk1"/>
              </a:solidFill>
              <a:latin typeface="Poppins"/>
              <a:ea typeface="Poppins"/>
              <a:cs typeface="Poppins"/>
              <a:sym typeface="Poppins"/>
            </a:endParaRPr>
          </a:p>
        </p:txBody>
      </p:sp>
      <p:sp>
        <p:nvSpPr>
          <p:cNvPr id="632" name="Google Shape;632;p32"/>
          <p:cNvSpPr txBox="1"/>
          <p:nvPr/>
        </p:nvSpPr>
        <p:spPr>
          <a:xfrm>
            <a:off x="2526351" y="4172181"/>
            <a:ext cx="110690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Body</a:t>
            </a:r>
            <a:endParaRPr sz="1600" b="0" i="0" u="none" strike="noStrike" cap="none">
              <a:solidFill>
                <a:schemeClr val="dk1"/>
              </a:solidFill>
              <a:latin typeface="Poppins"/>
              <a:ea typeface="Poppins"/>
              <a:cs typeface="Poppins"/>
              <a:sym typeface="Poppins"/>
            </a:endParaRPr>
          </a:p>
        </p:txBody>
      </p:sp>
      <p:sp>
        <p:nvSpPr>
          <p:cNvPr id="633" name="Google Shape;633;p32"/>
          <p:cNvSpPr/>
          <p:nvPr/>
        </p:nvSpPr>
        <p:spPr>
          <a:xfrm>
            <a:off x="3703011" y="1811250"/>
            <a:ext cx="2276189"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Pizzeria Mamma Mia</a:t>
            </a:r>
            <a:endParaRPr/>
          </a:p>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Delivery</a:t>
            </a:r>
            <a:endParaRPr sz="1600" b="0" i="0" u="none" strike="noStrike" cap="none">
              <a:solidFill>
                <a:schemeClr val="dk1"/>
              </a:solidFill>
              <a:latin typeface="Poppins"/>
              <a:ea typeface="Poppins"/>
              <a:cs typeface="Poppins"/>
              <a:sym typeface="Poppins"/>
            </a:endParaRPr>
          </a:p>
        </p:txBody>
      </p:sp>
      <p:sp>
        <p:nvSpPr>
          <p:cNvPr id="634" name="Google Shape;634;p32"/>
          <p:cNvSpPr/>
          <p:nvPr/>
        </p:nvSpPr>
        <p:spPr>
          <a:xfrm>
            <a:off x="6035253" y="1807081"/>
            <a:ext cx="1101527"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#Orders</a:t>
            </a:r>
            <a:endParaRPr sz="1600" b="0" i="0" u="none" strike="noStrike" cap="none">
              <a:solidFill>
                <a:schemeClr val="dk1"/>
              </a:solidFill>
              <a:latin typeface="Poppins"/>
              <a:ea typeface="Poppins"/>
              <a:cs typeface="Poppins"/>
              <a:sym typeface="Poppins"/>
            </a:endParaRPr>
          </a:p>
        </p:txBody>
      </p:sp>
      <p:sp>
        <p:nvSpPr>
          <p:cNvPr id="635" name="Google Shape;635;p32"/>
          <p:cNvSpPr/>
          <p:nvPr/>
        </p:nvSpPr>
        <p:spPr>
          <a:xfrm>
            <a:off x="3704667" y="2845966"/>
            <a:ext cx="3710894" cy="2919911"/>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Variant Explorer</a:t>
            </a:r>
            <a:endParaRPr sz="1600" b="0" i="0" u="none" strike="noStrike" cap="none">
              <a:solidFill>
                <a:schemeClr val="dk1"/>
              </a:solidFill>
              <a:latin typeface="Poppins"/>
              <a:ea typeface="Poppins"/>
              <a:cs typeface="Poppins"/>
              <a:sym typeface="Poppins"/>
            </a:endParaRPr>
          </a:p>
        </p:txBody>
      </p:sp>
      <p:sp>
        <p:nvSpPr>
          <p:cNvPr id="636" name="Google Shape;636;p32"/>
          <p:cNvSpPr/>
          <p:nvPr/>
        </p:nvSpPr>
        <p:spPr>
          <a:xfrm>
            <a:off x="7192833"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Profit</a:t>
            </a:r>
            <a:endParaRPr sz="1600" b="0" i="0" u="none" strike="noStrike" cap="none">
              <a:solidFill>
                <a:schemeClr val="dk1"/>
              </a:solidFill>
              <a:latin typeface="Poppins"/>
              <a:ea typeface="Poppins"/>
              <a:cs typeface="Poppins"/>
              <a:sym typeface="Poppins"/>
            </a:endParaRPr>
          </a:p>
        </p:txBody>
      </p:sp>
      <p:sp>
        <p:nvSpPr>
          <p:cNvPr id="637" name="Google Shape;637;p32"/>
          <p:cNvSpPr/>
          <p:nvPr/>
        </p:nvSpPr>
        <p:spPr>
          <a:xfrm>
            <a:off x="8464072" y="1807081"/>
            <a:ext cx="1220576" cy="766175"/>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Total Costs</a:t>
            </a:r>
            <a:endParaRPr sz="1600" b="0" i="0" u="none" strike="noStrike" cap="none">
              <a:solidFill>
                <a:schemeClr val="dk1"/>
              </a:solidFill>
              <a:latin typeface="Poppins"/>
              <a:ea typeface="Poppins"/>
              <a:cs typeface="Poppins"/>
              <a:sym typeface="Poppins"/>
            </a:endParaRPr>
          </a:p>
        </p:txBody>
      </p:sp>
      <p:sp>
        <p:nvSpPr>
          <p:cNvPr id="638" name="Google Shape;638;p32"/>
          <p:cNvSpPr/>
          <p:nvPr/>
        </p:nvSpPr>
        <p:spPr>
          <a:xfrm>
            <a:off x="7496082" y="2845966"/>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OLAP table: Costs, Revenue, Profit</a:t>
            </a:r>
            <a:endParaRPr sz="1600" b="0" i="0" u="none" strike="noStrike" cap="none">
              <a:solidFill>
                <a:schemeClr val="dk1"/>
              </a:solidFill>
              <a:latin typeface="Poppins"/>
              <a:ea typeface="Poppins"/>
              <a:cs typeface="Poppins"/>
              <a:sym typeface="Poppins"/>
            </a:endParaRPr>
          </a:p>
        </p:txBody>
      </p:sp>
      <p:sp>
        <p:nvSpPr>
          <p:cNvPr id="639" name="Google Shape;639;p32"/>
          <p:cNvSpPr/>
          <p:nvPr/>
        </p:nvSpPr>
        <p:spPr>
          <a:xfrm>
            <a:off x="7496082" y="4362532"/>
            <a:ext cx="2157991" cy="1402649"/>
          </a:xfrm>
          <a:prstGeom prst="rect">
            <a:avLst/>
          </a:prstGeom>
          <a:noFill/>
          <a:ln w="12700" cap="flat" cmpd="sng">
            <a:solidFill>
              <a:srgbClr val="170B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Poppins"/>
              <a:buNone/>
            </a:pPr>
            <a:r>
              <a:rPr lang="en-US" sz="1600" b="0" i="0" u="none" strike="noStrike" cap="none">
                <a:solidFill>
                  <a:schemeClr val="dk1"/>
                </a:solidFill>
                <a:latin typeface="Poppins"/>
                <a:ea typeface="Poppins"/>
                <a:cs typeface="Poppins"/>
                <a:sym typeface="Poppins"/>
              </a:rPr>
              <a:t>Bar chart: Costs overview e.g. time, factor, …</a:t>
            </a:r>
            <a:endParaRPr sz="1600" b="0" i="0" u="none" strike="noStrike" cap="none">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
          <p:cNvSpPr txBox="1"/>
          <p:nvPr/>
        </p:nvSpPr>
        <p:spPr>
          <a:xfrm>
            <a:off x="280495" y="412531"/>
            <a:ext cx="11592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 General</a:t>
            </a:r>
            <a:endParaRPr/>
          </a:p>
        </p:txBody>
      </p:sp>
      <p:sp>
        <p:nvSpPr>
          <p:cNvPr id="361" name="Google Shape;361;p2"/>
          <p:cNvSpPr txBox="1"/>
          <p:nvPr/>
        </p:nvSpPr>
        <p:spPr>
          <a:xfrm>
            <a:off x="280495" y="1859339"/>
            <a:ext cx="8567400"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Poppins"/>
              <a:buNone/>
            </a:pPr>
            <a:r>
              <a:rPr lang="en-US" sz="1800" b="0" i="0" u="none" strike="noStrike" cap="none" dirty="0">
                <a:solidFill>
                  <a:srgbClr val="000000"/>
                </a:solidFill>
                <a:latin typeface="Poppins"/>
                <a:ea typeface="Poppins"/>
                <a:cs typeface="Poppins"/>
                <a:sym typeface="Poppins"/>
              </a:rPr>
              <a:t>This </a:t>
            </a:r>
            <a:r>
              <a:rPr lang="en-US" sz="1800" dirty="0">
                <a:latin typeface="Poppins"/>
                <a:ea typeface="Poppins"/>
                <a:cs typeface="Poppins"/>
                <a:sym typeface="Poppins"/>
              </a:rPr>
              <a:t>case study is used to aid students in re-thinking how data can aid in business decision making using data. On slides 3-4, you can find two perspectives that went into the creation of the challenge</a:t>
            </a:r>
            <a:endParaRPr dirty="0"/>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Poppins"/>
              <a:buNone/>
            </a:pPr>
            <a:r>
              <a:rPr lang="en-US" sz="1800" b="0" i="0" u="none" strike="noStrike" cap="none" dirty="0">
                <a:solidFill>
                  <a:srgbClr val="000000"/>
                </a:solidFill>
                <a:latin typeface="Poppins"/>
                <a:ea typeface="Poppins"/>
                <a:cs typeface="Poppins"/>
                <a:sym typeface="Poppins"/>
              </a:rPr>
              <a:t> </a:t>
            </a:r>
            <a:endParaRPr dirty="0"/>
          </a:p>
        </p:txBody>
      </p:sp>
      <p:sp>
        <p:nvSpPr>
          <p:cNvPr id="362" name="Google Shape;362;p2"/>
          <p:cNvSpPr txBox="1"/>
          <p:nvPr/>
        </p:nvSpPr>
        <p:spPr>
          <a:xfrm>
            <a:off x="280495" y="751085"/>
            <a:ext cx="2550698"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Overview</a:t>
            </a:r>
            <a:endParaRPr sz="2000" b="1" i="0" u="none" strike="noStrike" cap="none">
              <a:solidFill>
                <a:srgbClr val="0C0C0C"/>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3"/>
        <p:cNvGrpSpPr/>
        <p:nvPr/>
      </p:nvGrpSpPr>
      <p:grpSpPr>
        <a:xfrm>
          <a:off x="0" y="0"/>
          <a:ext cx="0" cy="0"/>
          <a:chOff x="0" y="0"/>
          <a:chExt cx="0" cy="0"/>
        </a:xfrm>
      </p:grpSpPr>
      <p:pic>
        <p:nvPicPr>
          <p:cNvPr id="644" name="Google Shape;644;p31"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645" name="Google Shape;645;p31"/>
          <p:cNvSpPr txBox="1">
            <a:spLocks noGrp="1"/>
          </p:cNvSpPr>
          <p:nvPr>
            <p:ph type="title"/>
          </p:nvPr>
        </p:nvSpPr>
        <p:spPr>
          <a:xfrm>
            <a:off x="374749" y="2501045"/>
            <a:ext cx="9660000" cy="1181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br>
              <a:rPr lang="en-US" sz="3733" b="0" i="0" u="none" strike="noStrike" cap="none">
                <a:solidFill>
                  <a:srgbClr val="FFFFFF"/>
                </a:solidFill>
                <a:latin typeface="Poppins"/>
                <a:ea typeface="Poppins"/>
                <a:cs typeface="Poppins"/>
                <a:sym typeface="Poppins"/>
              </a:rPr>
            </a:br>
            <a:r>
              <a:rPr lang="en-US" sz="3733" b="0" i="0" u="none" strike="noStrike" cap="none">
                <a:solidFill>
                  <a:srgbClr val="FFFFFF"/>
                </a:solidFill>
                <a:latin typeface="Poppins"/>
                <a:ea typeface="Poppins"/>
                <a:cs typeface="Poppins"/>
                <a:sym typeface="Poppins"/>
              </a:rPr>
              <a:t>Conformance Checking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3" descr="Ein Bild, das Kamm, Licht enthält.&#10;&#10;Automatisch generierte Beschreibung"/>
          <p:cNvPicPr preferRelativeResize="0"/>
          <p:nvPr/>
        </p:nvPicPr>
        <p:blipFill rotWithShape="1">
          <a:blip r:embed="rId3">
            <a:alphaModFix/>
          </a:blip>
          <a:srcRect/>
          <a:stretch/>
        </p:blipFill>
        <p:spPr>
          <a:xfrm>
            <a:off x="6821069" y="4528924"/>
            <a:ext cx="9482227" cy="6935978"/>
          </a:xfrm>
          <a:prstGeom prst="rect">
            <a:avLst/>
          </a:prstGeom>
          <a:noFill/>
          <a:ln>
            <a:noFill/>
          </a:ln>
        </p:spPr>
      </p:pic>
      <p:sp>
        <p:nvSpPr>
          <p:cNvPr id="651" name="Google Shape;651;p33"/>
          <p:cNvSpPr txBox="1"/>
          <p:nvPr/>
        </p:nvSpPr>
        <p:spPr>
          <a:xfrm>
            <a:off x="280495" y="412531"/>
            <a:ext cx="34115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Task 3: Conformance Checking</a:t>
            </a:r>
            <a:endParaRPr/>
          </a:p>
        </p:txBody>
      </p:sp>
      <p:pic>
        <p:nvPicPr>
          <p:cNvPr id="652" name="Google Shape;652;p33" descr="Ein Bild, das Zeichnung enthält.&#10;&#10;Automatisch generierte Beschreibung"/>
          <p:cNvPicPr preferRelativeResize="0"/>
          <p:nvPr/>
        </p:nvPicPr>
        <p:blipFill rotWithShape="1">
          <a:blip r:embed="rId4">
            <a:alphaModFix/>
          </a:blip>
          <a:srcRect/>
          <a:stretch/>
        </p:blipFill>
        <p:spPr>
          <a:xfrm>
            <a:off x="280495" y="6422113"/>
            <a:ext cx="944456" cy="216088"/>
          </a:xfrm>
          <a:prstGeom prst="rect">
            <a:avLst/>
          </a:prstGeom>
          <a:noFill/>
          <a:ln>
            <a:noFill/>
          </a:ln>
        </p:spPr>
      </p:pic>
      <p:grpSp>
        <p:nvGrpSpPr>
          <p:cNvPr id="653" name="Google Shape;653;p33"/>
          <p:cNvGrpSpPr/>
          <p:nvPr/>
        </p:nvGrpSpPr>
        <p:grpSpPr>
          <a:xfrm>
            <a:off x="364743" y="963968"/>
            <a:ext cx="11573257" cy="5456581"/>
            <a:chOff x="480879" y="1373202"/>
            <a:chExt cx="11573257" cy="5456581"/>
          </a:xfrm>
        </p:grpSpPr>
        <p:sp>
          <p:nvSpPr>
            <p:cNvPr id="654" name="Google Shape;654;p33"/>
            <p:cNvSpPr txBox="1"/>
            <p:nvPr/>
          </p:nvSpPr>
          <p:spPr>
            <a:xfrm>
              <a:off x="480879" y="3721240"/>
              <a:ext cx="3151474"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a:buNone/>
              </a:pPr>
              <a:r>
                <a:rPr lang="en-US" sz="1400" b="1" i="0" u="none" strike="noStrike" cap="none">
                  <a:solidFill>
                    <a:srgbClr val="000000"/>
                  </a:solidFill>
                  <a:latin typeface="Poppins"/>
                  <a:ea typeface="Poppins"/>
                  <a:cs typeface="Poppins"/>
                  <a:sym typeface="Poppins"/>
                </a:rPr>
                <a:t>Import your process models</a:t>
              </a:r>
              <a:endParaRPr/>
            </a:p>
            <a:p>
              <a:pPr marL="0" marR="0" lvl="0" indent="0" algn="l" rtl="0">
                <a:lnSpc>
                  <a:spcPct val="100000"/>
                </a:lnSpc>
                <a:spcBef>
                  <a:spcPts val="0"/>
                </a:spcBef>
                <a:spcAft>
                  <a:spcPts val="0"/>
                </a:spcAft>
                <a:buClr>
                  <a:schemeClr val="dk1"/>
                </a:buClr>
                <a:buSzPts val="1400"/>
                <a:buFont typeface="Calibri"/>
                <a:buNone/>
              </a:pPr>
              <a:endParaRPr sz="1400" b="1"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Download the exisiting process model that we have created for your here: </a:t>
              </a:r>
              <a:r>
                <a:rPr lang="en-US" sz="1400" b="0" i="0" u="sng" strike="noStrike" cap="none">
                  <a:solidFill>
                    <a:srgbClr val="000000"/>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https://bit.ly/2S0xIXU</a:t>
              </a: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Go to „Edit Process Model“ and upload your model.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Or create and edit process models yourself with the built-in </a:t>
              </a:r>
              <a:r>
                <a:rPr lang="en-US" sz="1400" b="0" i="1" u="none" strike="noStrike" cap="none">
                  <a:solidFill>
                    <a:srgbClr val="000000"/>
                  </a:solidFill>
                  <a:latin typeface="Poppins"/>
                  <a:ea typeface="Poppins"/>
                  <a:cs typeface="Poppins"/>
                  <a:sym typeface="Poppins"/>
                </a:rPr>
                <a:t>Celonis Business Process Modeler</a:t>
              </a:r>
              <a:r>
                <a:rPr lang="en-US" sz="1400" b="0" i="0" u="none" strike="noStrike" cap="none">
                  <a:solidFill>
                    <a:srgbClr val="000000"/>
                  </a:solidFill>
                  <a:latin typeface="Poppins"/>
                  <a:ea typeface="Poppins"/>
                  <a:cs typeface="Poppins"/>
                  <a:sym typeface="Poppins"/>
                </a:rPr>
                <a:t>.</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400"/>
                <a:buFont typeface="Calibri"/>
                <a:buNone/>
              </a:pPr>
              <a:endParaRPr sz="1400" b="1" i="0" u="none" strike="noStrike" cap="none">
                <a:solidFill>
                  <a:srgbClr val="000000"/>
                </a:solidFill>
                <a:latin typeface="Poppins"/>
                <a:ea typeface="Poppins"/>
                <a:cs typeface="Poppins"/>
                <a:sym typeface="Poppins"/>
              </a:endParaRPr>
            </a:p>
          </p:txBody>
        </p:sp>
        <p:sp>
          <p:nvSpPr>
            <p:cNvPr id="655" name="Google Shape;655;p33"/>
            <p:cNvSpPr/>
            <p:nvPr/>
          </p:nvSpPr>
          <p:spPr>
            <a:xfrm>
              <a:off x="575185" y="3548202"/>
              <a:ext cx="165647" cy="142799"/>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56" name="Google Shape;656;p33"/>
            <p:cNvGrpSpPr/>
            <p:nvPr/>
          </p:nvGrpSpPr>
          <p:grpSpPr>
            <a:xfrm>
              <a:off x="569979" y="1613933"/>
              <a:ext cx="3144772" cy="1814996"/>
              <a:chOff x="569978" y="1613932"/>
              <a:chExt cx="5505295" cy="3177365"/>
            </a:xfrm>
          </p:grpSpPr>
          <p:sp>
            <p:nvSpPr>
              <p:cNvPr id="657" name="Google Shape;657;p33"/>
              <p:cNvSpPr/>
              <p:nvPr/>
            </p:nvSpPr>
            <p:spPr>
              <a:xfrm>
                <a:off x="569978" y="1613932"/>
                <a:ext cx="5505295" cy="3177365"/>
              </a:xfrm>
              <a:prstGeom prst="rect">
                <a:avLst/>
              </a:prstGeom>
              <a:solidFill>
                <a:schemeClr val="lt1"/>
              </a:solidFill>
              <a:ln w="12700" cap="flat" cmpd="sng">
                <a:solidFill>
                  <a:srgbClr val="FF3E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58" name="Google Shape;658;p33"/>
              <p:cNvPicPr preferRelativeResize="0"/>
              <p:nvPr/>
            </p:nvPicPr>
            <p:blipFill rotWithShape="1">
              <a:blip r:embed="rId6">
                <a:alphaModFix/>
              </a:blip>
              <a:srcRect/>
              <a:stretch/>
            </p:blipFill>
            <p:spPr>
              <a:xfrm>
                <a:off x="679136" y="1720077"/>
                <a:ext cx="5276903" cy="2968258"/>
              </a:xfrm>
              <a:prstGeom prst="rect">
                <a:avLst/>
              </a:prstGeom>
              <a:noFill/>
              <a:ln>
                <a:noFill/>
              </a:ln>
            </p:spPr>
          </p:pic>
        </p:grpSp>
        <p:sp>
          <p:nvSpPr>
            <p:cNvPr id="659" name="Google Shape;659;p33"/>
            <p:cNvSpPr txBox="1"/>
            <p:nvPr/>
          </p:nvSpPr>
          <p:spPr>
            <a:xfrm>
              <a:off x="9714818" y="1373202"/>
              <a:ext cx="2339318"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Medium"/>
                <a:buNone/>
              </a:pPr>
              <a:r>
                <a:rPr lang="en-US" sz="1400" b="1" i="0" u="none" strike="noStrike" cap="none">
                  <a:solidFill>
                    <a:srgbClr val="000000"/>
                  </a:solidFill>
                  <a:latin typeface="Poppins Medium"/>
                  <a:ea typeface="Poppins Medium"/>
                  <a:cs typeface="Poppins Medium"/>
                  <a:sym typeface="Poppins Medium"/>
                </a:rPr>
                <a:t>Intelligent Conformance: Find and fix violations</a:t>
              </a:r>
              <a:endParaRPr/>
            </a:p>
            <a:p>
              <a:pPr marL="0" marR="0" lvl="0" indent="0" algn="l" rtl="0">
                <a:lnSpc>
                  <a:spcPct val="100000"/>
                </a:lnSpc>
                <a:spcBef>
                  <a:spcPts val="0"/>
                </a:spcBef>
                <a:spcAft>
                  <a:spcPts val="0"/>
                </a:spcAft>
                <a:buClr>
                  <a:srgbClr val="000000"/>
                </a:buClr>
                <a:buSzPts val="1400"/>
                <a:buFont typeface="Poppins Medium"/>
                <a:buNone/>
              </a:pPr>
              <a:r>
                <a:rPr lang="en-US" sz="1400" b="1" i="0" u="none" strike="noStrike" cap="none">
                  <a:solidFill>
                    <a:srgbClr val="000000"/>
                  </a:solidFill>
                  <a:latin typeface="Poppins Medium"/>
                  <a:ea typeface="Poppins Medium"/>
                  <a:cs typeface="Poppins Medium"/>
                  <a:sym typeface="Poppins Medium"/>
                </a:rPr>
                <a:t> </a:t>
              </a:r>
              <a:endParaRPr/>
            </a:p>
            <a:p>
              <a:pPr marL="0" marR="0" lvl="0" indent="0" algn="l" rtl="0">
                <a:lnSpc>
                  <a:spcPct val="100000"/>
                </a:lnSpc>
                <a:spcBef>
                  <a:spcPts val="0"/>
                </a:spcBef>
                <a:spcAft>
                  <a:spcPts val="0"/>
                </a:spcAft>
                <a:buClr>
                  <a:srgbClr val="292929"/>
                </a:buClr>
                <a:buSzPts val="1400"/>
                <a:buFont typeface="Poppins"/>
                <a:buNone/>
              </a:pPr>
              <a:r>
                <a:rPr lang="en-US" sz="1400" b="0" i="0" u="none" strike="noStrike" cap="none">
                  <a:solidFill>
                    <a:srgbClr val="292929"/>
                  </a:solidFill>
                  <a:latin typeface="Poppins"/>
                  <a:ea typeface="Poppins"/>
                  <a:cs typeface="Poppins"/>
                  <a:sym typeface="Poppins"/>
                </a:rPr>
                <a:t>Celonis PI automatically checks the desired process flow against the real one. PI Conformance shows how conformant your processes are, where violations occur, possible root causes, how to fix them, as well as conformance trends over time. </a:t>
              </a:r>
              <a:endParaRPr sz="1400" b="0" i="0" u="none" strike="noStrike" cap="none">
                <a:solidFill>
                  <a:srgbClr val="292929"/>
                </a:solidFill>
                <a:latin typeface="Poppins"/>
                <a:ea typeface="Poppins"/>
                <a:cs typeface="Poppins"/>
                <a:sym typeface="Poppins"/>
              </a:endParaRPr>
            </a:p>
          </p:txBody>
        </p:sp>
        <p:sp>
          <p:nvSpPr>
            <p:cNvPr id="660" name="Google Shape;660;p33"/>
            <p:cNvSpPr/>
            <p:nvPr/>
          </p:nvSpPr>
          <p:spPr>
            <a:xfrm>
              <a:off x="6608477" y="5000337"/>
              <a:ext cx="165647" cy="142799"/>
            </a:xfrm>
            <a:prstGeom prst="triangle">
              <a:avLst>
                <a:gd name="adj"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61" name="Google Shape;661;p33"/>
            <p:cNvGrpSpPr/>
            <p:nvPr/>
          </p:nvGrpSpPr>
          <p:grpSpPr>
            <a:xfrm>
              <a:off x="4191000" y="1376877"/>
              <a:ext cx="5236964" cy="4653222"/>
              <a:chOff x="3922669" y="1138456"/>
              <a:chExt cx="5505295" cy="4891643"/>
            </a:xfrm>
          </p:grpSpPr>
          <p:sp>
            <p:nvSpPr>
              <p:cNvPr id="662" name="Google Shape;662;p33"/>
              <p:cNvSpPr/>
              <p:nvPr/>
            </p:nvSpPr>
            <p:spPr>
              <a:xfrm>
                <a:off x="3922669" y="1138456"/>
                <a:ext cx="5505295" cy="4891643"/>
              </a:xfrm>
              <a:prstGeom prst="rect">
                <a:avLst/>
              </a:prstGeom>
              <a:solidFill>
                <a:schemeClr val="lt1"/>
              </a:solidFill>
              <a:ln w="12700" cap="flat" cmpd="sng">
                <a:solidFill>
                  <a:srgbClr val="FF3E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63" name="Google Shape;663;p33"/>
              <p:cNvPicPr preferRelativeResize="0"/>
              <p:nvPr/>
            </p:nvPicPr>
            <p:blipFill rotWithShape="1">
              <a:blip r:embed="rId7">
                <a:alphaModFix/>
              </a:blip>
              <a:srcRect b="24154"/>
              <a:stretch/>
            </p:blipFill>
            <p:spPr>
              <a:xfrm>
                <a:off x="4036863" y="1244600"/>
                <a:ext cx="5276905" cy="4690249"/>
              </a:xfrm>
              <a:prstGeom prst="rect">
                <a:avLst/>
              </a:prstGeom>
              <a:noFill/>
              <a:ln>
                <a:noFill/>
              </a:ln>
            </p:spPr>
          </p:pic>
        </p:grpSp>
        <p:sp>
          <p:nvSpPr>
            <p:cNvPr id="664" name="Google Shape;664;p33"/>
            <p:cNvSpPr/>
            <p:nvPr/>
          </p:nvSpPr>
          <p:spPr>
            <a:xfrm>
              <a:off x="5095014" y="5046606"/>
              <a:ext cx="5859506" cy="1629009"/>
            </a:xfrm>
            <a:prstGeom prst="rect">
              <a:avLst/>
            </a:prstGeom>
            <a:solidFill>
              <a:schemeClr val="lt1"/>
            </a:solidFill>
            <a:ln w="12700" cap="flat" cmpd="sng">
              <a:solidFill>
                <a:schemeClr val="lt2"/>
              </a:solidFill>
              <a:prstDash val="solid"/>
              <a:miter lim="800000"/>
              <a:headEnd type="none" w="sm" len="sm"/>
              <a:tailEnd type="none" w="sm" len="sm"/>
            </a:ln>
            <a:effectLst>
              <a:outerShdw blurRad="9779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665" name="Google Shape;665;p33"/>
            <p:cNvSpPr/>
            <p:nvPr/>
          </p:nvSpPr>
          <p:spPr>
            <a:xfrm rot="-5400000">
              <a:off x="9601464" y="1445451"/>
              <a:ext cx="165647" cy="142799"/>
            </a:xfrm>
            <a:prstGeom prst="triangle">
              <a:avLst>
                <a:gd name="adj"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666" name="Google Shape;666;p33"/>
            <p:cNvSpPr/>
            <p:nvPr/>
          </p:nvSpPr>
          <p:spPr>
            <a:xfrm rot="10800000">
              <a:off x="9806676" y="4868933"/>
              <a:ext cx="165647" cy="142799"/>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grpSp>
          <p:nvGrpSpPr>
            <p:cNvPr id="667" name="Google Shape;667;p33"/>
            <p:cNvGrpSpPr/>
            <p:nvPr/>
          </p:nvGrpSpPr>
          <p:grpSpPr>
            <a:xfrm>
              <a:off x="575185" y="1614004"/>
              <a:ext cx="3144772" cy="1814996"/>
              <a:chOff x="569978" y="1613932"/>
              <a:chExt cx="5505295" cy="3177365"/>
            </a:xfrm>
          </p:grpSpPr>
          <p:sp>
            <p:nvSpPr>
              <p:cNvPr id="668" name="Google Shape;668;p33"/>
              <p:cNvSpPr/>
              <p:nvPr/>
            </p:nvSpPr>
            <p:spPr>
              <a:xfrm>
                <a:off x="569978" y="1613932"/>
                <a:ext cx="5505295" cy="3177365"/>
              </a:xfrm>
              <a:prstGeom prst="rect">
                <a:avLst/>
              </a:prstGeom>
              <a:solidFill>
                <a:schemeClr val="lt1"/>
              </a:solidFill>
              <a:ln w="12700" cap="flat" cmpd="sng">
                <a:solidFill>
                  <a:schemeClr val="lt2"/>
                </a:solidFill>
                <a:prstDash val="solid"/>
                <a:miter lim="800000"/>
                <a:headEnd type="none" w="sm" len="sm"/>
                <a:tailEnd type="none" w="sm" len="sm"/>
              </a:ln>
              <a:effectLst>
                <a:outerShdw blurRad="495300" dist="50800" dir="5400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69" name="Google Shape;669;p33"/>
              <p:cNvPicPr preferRelativeResize="0"/>
              <p:nvPr/>
            </p:nvPicPr>
            <p:blipFill rotWithShape="1">
              <a:blip r:embed="rId6">
                <a:alphaModFix/>
              </a:blip>
              <a:srcRect/>
              <a:stretch/>
            </p:blipFill>
            <p:spPr>
              <a:xfrm>
                <a:off x="679136" y="1720077"/>
                <a:ext cx="5276903" cy="2968258"/>
              </a:xfrm>
              <a:prstGeom prst="rect">
                <a:avLst/>
              </a:prstGeom>
              <a:noFill/>
              <a:ln>
                <a:noFill/>
              </a:ln>
            </p:spPr>
          </p:pic>
        </p:grpSp>
        <p:grpSp>
          <p:nvGrpSpPr>
            <p:cNvPr id="670" name="Google Shape;670;p33"/>
            <p:cNvGrpSpPr/>
            <p:nvPr/>
          </p:nvGrpSpPr>
          <p:grpSpPr>
            <a:xfrm>
              <a:off x="4180966" y="1376948"/>
              <a:ext cx="5332862" cy="4653222"/>
              <a:chOff x="3906648" y="1138456"/>
              <a:chExt cx="5606107" cy="4891643"/>
            </a:xfrm>
          </p:grpSpPr>
          <p:sp>
            <p:nvSpPr>
              <p:cNvPr id="671" name="Google Shape;671;p33"/>
              <p:cNvSpPr/>
              <p:nvPr/>
            </p:nvSpPr>
            <p:spPr>
              <a:xfrm>
                <a:off x="3906648" y="1138456"/>
                <a:ext cx="5606107" cy="4891643"/>
              </a:xfrm>
              <a:prstGeom prst="rect">
                <a:avLst/>
              </a:prstGeom>
              <a:solidFill>
                <a:schemeClr val="lt1"/>
              </a:solidFill>
              <a:ln w="12700" cap="flat" cmpd="sng">
                <a:solidFill>
                  <a:schemeClr val="lt2"/>
                </a:solidFill>
                <a:prstDash val="solid"/>
                <a:miter lim="800000"/>
                <a:headEnd type="none" w="sm" len="sm"/>
                <a:tailEnd type="none" w="sm" len="sm"/>
              </a:ln>
              <a:effectLst>
                <a:outerShdw blurRad="9779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672" name="Google Shape;672;p33"/>
              <p:cNvPicPr preferRelativeResize="0"/>
              <p:nvPr/>
            </p:nvPicPr>
            <p:blipFill rotWithShape="1">
              <a:blip r:embed="rId7">
                <a:alphaModFix/>
              </a:blip>
              <a:srcRect b="24154"/>
              <a:stretch/>
            </p:blipFill>
            <p:spPr>
              <a:xfrm>
                <a:off x="4036863" y="1244599"/>
                <a:ext cx="5276905" cy="4690249"/>
              </a:xfrm>
              <a:prstGeom prst="rect">
                <a:avLst/>
              </a:prstGeom>
              <a:noFill/>
              <a:ln>
                <a:noFill/>
              </a:ln>
            </p:spPr>
          </p:pic>
        </p:grpSp>
        <p:pic>
          <p:nvPicPr>
            <p:cNvPr id="673" name="Google Shape;673;p33"/>
            <p:cNvPicPr preferRelativeResize="0"/>
            <p:nvPr/>
          </p:nvPicPr>
          <p:blipFill rotWithShape="1">
            <a:blip r:embed="rId8">
              <a:alphaModFix/>
            </a:blip>
            <a:srcRect t="37916" b="40569"/>
            <a:stretch/>
          </p:blipFill>
          <p:spPr>
            <a:xfrm>
              <a:off x="5186180" y="5132039"/>
              <a:ext cx="5669280" cy="147545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7"/>
        <p:cNvGrpSpPr/>
        <p:nvPr/>
      </p:nvGrpSpPr>
      <p:grpSpPr>
        <a:xfrm>
          <a:off x="0" y="0"/>
          <a:ext cx="0" cy="0"/>
          <a:chOff x="0" y="0"/>
          <a:chExt cx="0" cy="0"/>
        </a:xfrm>
      </p:grpSpPr>
      <p:pic>
        <p:nvPicPr>
          <p:cNvPr id="678" name="Google Shape;678;p38" descr="bond_01"/>
          <p:cNvPicPr preferRelativeResize="0"/>
          <p:nvPr/>
        </p:nvPicPr>
        <p:blipFill rotWithShape="1">
          <a:blip r:embed="rId3">
            <a:alphaModFix/>
          </a:blip>
          <a:srcRect r="42096"/>
          <a:stretch/>
        </p:blipFill>
        <p:spPr>
          <a:xfrm>
            <a:off x="5838251" y="0"/>
            <a:ext cx="6353751" cy="6858003"/>
          </a:xfrm>
          <a:prstGeom prst="rect">
            <a:avLst/>
          </a:prstGeom>
          <a:noFill/>
          <a:ln>
            <a:noFill/>
          </a:ln>
        </p:spPr>
      </p:pic>
      <p:sp>
        <p:nvSpPr>
          <p:cNvPr id="679" name="Google Shape;679;p38"/>
          <p:cNvSpPr txBox="1">
            <a:spLocks noGrp="1"/>
          </p:cNvSpPr>
          <p:nvPr>
            <p:ph type="title"/>
          </p:nvPr>
        </p:nvSpPr>
        <p:spPr>
          <a:xfrm>
            <a:off x="374082" y="4914520"/>
            <a:ext cx="9660063" cy="11812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4800" dirty="0">
                <a:solidFill>
                  <a:srgbClr val="FFFFFF"/>
                </a:solidFill>
                <a:latin typeface="Poppins ExtraBold"/>
                <a:ea typeface="Poppins ExtraBold"/>
                <a:cs typeface="Poppins ExtraBold"/>
                <a:sym typeface="Poppins ExtraBold"/>
              </a:rPr>
              <a:t>Making </a:t>
            </a:r>
            <a:br>
              <a:rPr lang="en-US" sz="4800" dirty="0">
                <a:solidFill>
                  <a:srgbClr val="FFFFFF"/>
                </a:solidFill>
                <a:latin typeface="Poppins ExtraBold"/>
                <a:ea typeface="Poppins ExtraBold"/>
                <a:cs typeface="Poppins ExtraBold"/>
                <a:sym typeface="Poppins ExtraBold"/>
              </a:rPr>
            </a:br>
            <a:r>
              <a:rPr lang="en-US" sz="4800" dirty="0">
                <a:solidFill>
                  <a:srgbClr val="FFFFFF"/>
                </a:solidFill>
                <a:latin typeface="Poppins ExtraBold"/>
                <a:ea typeface="Poppins ExtraBold"/>
                <a:cs typeface="Poppins ExtraBold"/>
                <a:sym typeface="Poppins ExtraBold"/>
              </a:rPr>
              <a:t>Recommendations </a:t>
            </a:r>
            <a:br>
              <a:rPr lang="en-US" sz="4800" dirty="0">
                <a:solidFill>
                  <a:srgbClr val="FFFFFF"/>
                </a:solidFill>
                <a:latin typeface="Poppins ExtraBold"/>
                <a:ea typeface="Poppins ExtraBold"/>
                <a:cs typeface="Poppins ExtraBold"/>
                <a:sym typeface="Poppins ExtraBold"/>
              </a:rPr>
            </a:br>
            <a:r>
              <a:rPr lang="en-US" sz="4800" dirty="0">
                <a:solidFill>
                  <a:srgbClr val="FFFFFF"/>
                </a:solidFill>
                <a:latin typeface="Poppins ExtraBold"/>
                <a:ea typeface="Poppins ExtraBold"/>
                <a:cs typeface="Poppins ExtraBold"/>
                <a:sym typeface="Poppins ExtraBold"/>
              </a:rPr>
              <a:t>based on </a:t>
            </a:r>
            <a:br>
              <a:rPr lang="en-US" sz="4800" dirty="0">
                <a:solidFill>
                  <a:srgbClr val="FFFFFF"/>
                </a:solidFill>
                <a:latin typeface="Poppins ExtraBold"/>
                <a:ea typeface="Poppins ExtraBold"/>
                <a:cs typeface="Poppins ExtraBold"/>
                <a:sym typeface="Poppins ExtraBold"/>
              </a:rPr>
            </a:br>
            <a:r>
              <a:rPr lang="en-US" sz="4800" dirty="0">
                <a:solidFill>
                  <a:srgbClr val="FFFFFF"/>
                </a:solidFill>
                <a:latin typeface="Poppins ExtraBold"/>
                <a:ea typeface="Poppins ExtraBold"/>
                <a:cs typeface="Poppins ExtraBold"/>
                <a:sym typeface="Poppins ExtraBold"/>
              </a:rPr>
              <a:t>your findings</a:t>
            </a:r>
            <a:br>
              <a:rPr lang="en-US" sz="5500" b="0" i="0" u="none" strike="noStrike" cap="none" dirty="0">
                <a:solidFill>
                  <a:srgbClr val="FFFFFF"/>
                </a:solidFill>
                <a:latin typeface="Poppins ExtraBold"/>
                <a:ea typeface="Poppins ExtraBold"/>
                <a:cs typeface="Poppins ExtraBold"/>
                <a:sym typeface="Poppins ExtraBold"/>
              </a:rPr>
            </a:br>
            <a:br>
              <a:rPr lang="en-US" sz="3733" b="0" i="0" u="none" strike="noStrike" cap="none" dirty="0">
                <a:solidFill>
                  <a:srgbClr val="FFFFFF"/>
                </a:solidFill>
                <a:latin typeface="Poppins"/>
                <a:ea typeface="Poppins"/>
                <a:cs typeface="Poppins"/>
                <a:sym typeface="Poppins"/>
              </a:rPr>
            </a:b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oppins"/>
              <a:buNone/>
            </a:pPr>
            <a:r>
              <a:rPr lang="en-US">
                <a:latin typeface="Poppins"/>
                <a:ea typeface="Poppins"/>
                <a:cs typeface="Poppins"/>
                <a:sym typeface="Poppins"/>
              </a:rPr>
              <a:t>Pitch your findings</a:t>
            </a:r>
            <a:endParaRPr/>
          </a:p>
        </p:txBody>
      </p:sp>
      <p:sp>
        <p:nvSpPr>
          <p:cNvPr id="685" name="Google Shape;685;p39"/>
          <p:cNvSpPr txBox="1">
            <a:spLocks noGrp="1"/>
          </p:cNvSpPr>
          <p:nvPr>
            <p:ph type="body" idx="1"/>
          </p:nvPr>
        </p:nvSpPr>
        <p:spPr>
          <a:xfrm>
            <a:off x="838200" y="1825625"/>
            <a:ext cx="10515600" cy="34292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dirty="0">
                <a:latin typeface="Poppins"/>
                <a:ea typeface="Poppins"/>
                <a:cs typeface="Poppins"/>
                <a:sym typeface="Poppins"/>
              </a:rPr>
              <a:t>Your writeup (1 page max) or video should include:</a:t>
            </a:r>
            <a:endParaRPr dirty="0"/>
          </a:p>
          <a:p>
            <a:pPr marL="228600" lvl="0" indent="-228600" algn="l" rtl="0">
              <a:lnSpc>
                <a:spcPct val="90000"/>
              </a:lnSpc>
              <a:spcBef>
                <a:spcPts val="1000"/>
              </a:spcBef>
              <a:spcAft>
                <a:spcPts val="0"/>
              </a:spcAft>
              <a:buClr>
                <a:schemeClr val="dk1"/>
              </a:buClr>
              <a:buSzPts val="2800"/>
              <a:buFont typeface="Poppins"/>
              <a:buChar char="-"/>
            </a:pPr>
            <a:r>
              <a:rPr lang="en-US" dirty="0">
                <a:latin typeface="Poppins"/>
                <a:ea typeface="Poppins"/>
                <a:cs typeface="Poppins"/>
                <a:sym typeface="Poppins"/>
              </a:rPr>
              <a:t>Insights from the workspaces you created</a:t>
            </a:r>
            <a:endParaRPr dirty="0"/>
          </a:p>
          <a:p>
            <a:pPr marL="228600" lvl="0" indent="-228600" algn="l" rtl="0">
              <a:lnSpc>
                <a:spcPct val="90000"/>
              </a:lnSpc>
              <a:spcBef>
                <a:spcPts val="1000"/>
              </a:spcBef>
              <a:spcAft>
                <a:spcPts val="0"/>
              </a:spcAft>
              <a:buClr>
                <a:schemeClr val="dk1"/>
              </a:buClr>
              <a:buSzPts val="2800"/>
              <a:buFont typeface="Poppins"/>
              <a:buChar char="-"/>
            </a:pPr>
            <a:r>
              <a:rPr lang="en-US" dirty="0">
                <a:latin typeface="Poppins"/>
                <a:ea typeface="Poppins"/>
                <a:cs typeface="Poppins"/>
                <a:sym typeface="Poppins"/>
              </a:rPr>
              <a:t>Business recommendations for process improvement</a:t>
            </a:r>
          </a:p>
          <a:p>
            <a:pPr marL="228600" lvl="0" indent="-228600" algn="l" rtl="0">
              <a:lnSpc>
                <a:spcPct val="90000"/>
              </a:lnSpc>
              <a:spcBef>
                <a:spcPts val="1000"/>
              </a:spcBef>
              <a:spcAft>
                <a:spcPts val="0"/>
              </a:spcAft>
              <a:buClr>
                <a:schemeClr val="dk1"/>
              </a:buClr>
              <a:buSzPts val="2800"/>
              <a:buFont typeface="Poppins"/>
              <a:buChar char="-"/>
            </a:pPr>
            <a:r>
              <a:rPr lang="en-US" dirty="0">
                <a:latin typeface="Poppins"/>
                <a:ea typeface="Poppins"/>
                <a:cs typeface="Poppins"/>
                <a:sym typeface="Poppins"/>
              </a:rPr>
              <a:t>An uploaded process model from the original business process</a:t>
            </a:r>
          </a:p>
          <a:p>
            <a:pPr marL="228600" lvl="0" indent="-228600" algn="l" rtl="0">
              <a:lnSpc>
                <a:spcPct val="90000"/>
              </a:lnSpc>
              <a:spcBef>
                <a:spcPts val="1000"/>
              </a:spcBef>
              <a:spcAft>
                <a:spcPts val="0"/>
              </a:spcAft>
              <a:buClr>
                <a:schemeClr val="dk1"/>
              </a:buClr>
              <a:buSzPts val="2800"/>
              <a:buFont typeface="Poppins"/>
              <a:buChar char="-"/>
            </a:pPr>
            <a:r>
              <a:rPr lang="en-US" dirty="0">
                <a:latin typeface="Poppins"/>
                <a:ea typeface="Poppins"/>
                <a:cs typeface="Poppins"/>
                <a:sym typeface="Poppins"/>
              </a:rPr>
              <a:t>Anything interesting you found </a:t>
            </a:r>
            <a:r>
              <a:rPr lang="en-US" dirty="0">
                <a:latin typeface="Poppins"/>
                <a:ea typeface="Poppins"/>
                <a:cs typeface="Poppins"/>
                <a:sym typeface="Wingdings" panose="05000000000000000000" pitchFamily="2" charset="2"/>
              </a:rPr>
              <a:t> </a:t>
            </a:r>
            <a:endParaRPr lang="en-US" dirty="0">
              <a:latin typeface="Poppins"/>
              <a:ea typeface="Poppins"/>
              <a:cs typeface="Poppins"/>
              <a:sym typeface="Poppins"/>
            </a:endParaRPr>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Font typeface="Calibri"/>
              <a:buNone/>
            </a:pPr>
            <a:endParaRPr dirty="0"/>
          </a:p>
          <a:p>
            <a:pPr marL="228600" lvl="0" indent="-50800" algn="l" rtl="0">
              <a:lnSpc>
                <a:spcPct val="90000"/>
              </a:lnSpc>
              <a:spcBef>
                <a:spcPts val="1000"/>
              </a:spcBef>
              <a:spcAft>
                <a:spcPts val="0"/>
              </a:spcAft>
              <a:buClr>
                <a:schemeClr val="dk1"/>
              </a:buClr>
              <a:buSzPts val="2800"/>
              <a:buFont typeface="Calibri"/>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8"/>
          <p:cNvSpPr txBox="1"/>
          <p:nvPr/>
        </p:nvSpPr>
        <p:spPr>
          <a:xfrm>
            <a:off x="3658354" y="371588"/>
            <a:ext cx="7997351" cy="6770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dirty="0">
                <a:solidFill>
                  <a:srgbClr val="0C0C0C"/>
                </a:solidFill>
                <a:latin typeface="Poppins"/>
                <a:ea typeface="Poppins"/>
                <a:cs typeface="Poppins"/>
                <a:sym typeface="Poppins"/>
              </a:rPr>
              <a:t>When pitching your</a:t>
            </a:r>
            <a:r>
              <a:rPr lang="en-US" sz="3800" b="1" i="0" u="none" strike="noStrike" cap="none" dirty="0">
                <a:solidFill>
                  <a:srgbClr val="0C0C0C"/>
                </a:solidFill>
                <a:latin typeface="Poppins"/>
                <a:ea typeface="Poppins"/>
                <a:cs typeface="Poppins"/>
                <a:sym typeface="Poppins"/>
              </a:rPr>
              <a:t> analysis…</a:t>
            </a:r>
            <a:endParaRPr sz="2000" b="1" i="0" u="none" strike="noStrike" cap="none" dirty="0">
              <a:solidFill>
                <a:srgbClr val="0C0C0C"/>
              </a:solidFill>
              <a:latin typeface="Poppins"/>
              <a:ea typeface="Poppins"/>
              <a:cs typeface="Poppins"/>
              <a:sym typeface="Poppins"/>
            </a:endParaRPr>
          </a:p>
        </p:txBody>
      </p:sp>
      <p:sp>
        <p:nvSpPr>
          <p:cNvPr id="691" name="Google Shape;691;p18"/>
          <p:cNvSpPr/>
          <p:nvPr/>
        </p:nvSpPr>
        <p:spPr>
          <a:xfrm>
            <a:off x="-733245" y="1649865"/>
            <a:ext cx="11737042" cy="346331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692" name="Google Shape;692;p18"/>
          <p:cNvSpPr txBox="1"/>
          <p:nvPr/>
        </p:nvSpPr>
        <p:spPr>
          <a:xfrm>
            <a:off x="430395" y="2032496"/>
            <a:ext cx="7106400" cy="2597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Poppins"/>
              <a:buNone/>
            </a:pPr>
            <a:r>
              <a:rPr lang="en-US" sz="1800" b="1">
                <a:latin typeface="Poppins"/>
                <a:ea typeface="Poppins"/>
                <a:cs typeface="Poppins"/>
                <a:sym typeface="Poppins"/>
              </a:rPr>
              <a:t>Consider </a:t>
            </a:r>
            <a:r>
              <a:rPr lang="en-US" sz="1800" b="1" i="0" u="none" strike="noStrike" cap="none">
                <a:solidFill>
                  <a:srgbClr val="000000"/>
                </a:solidFill>
                <a:latin typeface="Poppins"/>
                <a:ea typeface="Poppins"/>
                <a:cs typeface="Poppins"/>
                <a:sym typeface="Poppins"/>
              </a:rPr>
              <a:t>these </a:t>
            </a:r>
            <a:r>
              <a:rPr lang="en-US" sz="1800" b="1">
                <a:latin typeface="Poppins"/>
                <a:ea typeface="Poppins"/>
                <a:cs typeface="Poppins"/>
                <a:sym typeface="Poppins"/>
              </a:rPr>
              <a:t>types of </a:t>
            </a:r>
            <a:r>
              <a:rPr lang="en-US" sz="1800" b="1" i="0" u="none" strike="noStrike" cap="none">
                <a:solidFill>
                  <a:srgbClr val="000000"/>
                </a:solidFill>
                <a:latin typeface="Poppins"/>
                <a:ea typeface="Poppins"/>
                <a:cs typeface="Poppins"/>
                <a:sym typeface="Poppins"/>
              </a:rPr>
              <a:t>questions:</a:t>
            </a:r>
            <a:endParaRPr sz="1800" b="1" i="0" u="none" strike="noStrike" cap="none">
              <a:solidFill>
                <a:srgbClr val="000000"/>
              </a:solidFill>
              <a:latin typeface="Poppins"/>
              <a:ea typeface="Poppins"/>
              <a:cs typeface="Poppins"/>
              <a:sym typeface="Poppins"/>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1. Which variants have a negative impact on the On-Time Delivery and how do they look like?</a:t>
            </a:r>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2. What root causes can we identify that have a negative impact on customer satisfaction? How can we improve customer satisfaction? </a:t>
            </a:r>
            <a:endParaRPr/>
          </a:p>
          <a:p>
            <a:pPr marL="0" marR="0" lvl="0" indent="0" algn="l" rtl="0">
              <a:lnSpc>
                <a:spcPct val="100000"/>
              </a:lnSpc>
              <a:spcBef>
                <a:spcPts val="750"/>
              </a:spcBef>
              <a:spcAft>
                <a:spcPts val="0"/>
              </a:spcAft>
              <a:buClr>
                <a:srgbClr val="292929"/>
              </a:buClr>
              <a:buSzPts val="1800"/>
              <a:buFont typeface="Poppins"/>
              <a:buNone/>
            </a:pPr>
            <a:r>
              <a:rPr lang="en-US" sz="1800" b="0" i="0" u="none" strike="noStrike" cap="none">
                <a:solidFill>
                  <a:srgbClr val="292929"/>
                </a:solidFill>
                <a:latin typeface="Poppins"/>
                <a:ea typeface="Poppins"/>
                <a:cs typeface="Poppins"/>
                <a:sym typeface="Poppins"/>
              </a:rPr>
              <a:t>3. What root causes can we identify that have a negative impact on profits? How can we increase profits?</a:t>
            </a:r>
            <a:endParaRPr/>
          </a:p>
        </p:txBody>
      </p:sp>
      <p:pic>
        <p:nvPicPr>
          <p:cNvPr id="693" name="Google Shape;693;p18"/>
          <p:cNvPicPr preferRelativeResize="0"/>
          <p:nvPr/>
        </p:nvPicPr>
        <p:blipFill rotWithShape="1">
          <a:blip r:embed="rId3">
            <a:alphaModFix/>
          </a:blip>
          <a:srcRect/>
          <a:stretch/>
        </p:blipFill>
        <p:spPr>
          <a:xfrm>
            <a:off x="7387030" y="3669771"/>
            <a:ext cx="888041" cy="1665077"/>
          </a:xfrm>
          <a:prstGeom prst="rect">
            <a:avLst/>
          </a:prstGeom>
          <a:noFill/>
          <a:ln>
            <a:noFill/>
          </a:ln>
        </p:spPr>
      </p:pic>
      <p:sp>
        <p:nvSpPr>
          <p:cNvPr id="694" name="Google Shape;694;p18"/>
          <p:cNvSpPr/>
          <p:nvPr/>
        </p:nvSpPr>
        <p:spPr>
          <a:xfrm>
            <a:off x="6848424" y="5911304"/>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7F7F7F"/>
              </a:solidFill>
              <a:latin typeface="Poppins Medium"/>
              <a:ea typeface="Poppins Medium"/>
              <a:cs typeface="Poppins Medium"/>
              <a:sym typeface="Poppins Medium"/>
            </a:endParaRPr>
          </a:p>
        </p:txBody>
      </p:sp>
      <p:grpSp>
        <p:nvGrpSpPr>
          <p:cNvPr id="695" name="Google Shape;695;p18"/>
          <p:cNvGrpSpPr/>
          <p:nvPr/>
        </p:nvGrpSpPr>
        <p:grpSpPr>
          <a:xfrm>
            <a:off x="6591357" y="4923978"/>
            <a:ext cx="3906698" cy="2114763"/>
            <a:chOff x="-217786" y="4353557"/>
            <a:chExt cx="3102371" cy="1679367"/>
          </a:xfrm>
        </p:grpSpPr>
        <p:pic>
          <p:nvPicPr>
            <p:cNvPr id="696" name="Google Shape;696;p18"/>
            <p:cNvPicPr preferRelativeResize="0"/>
            <p:nvPr/>
          </p:nvPicPr>
          <p:blipFill rotWithShape="1">
            <a:blip r:embed="rId4">
              <a:alphaModFix/>
            </a:blip>
            <a:srcRect/>
            <a:stretch/>
          </p:blipFill>
          <p:spPr>
            <a:xfrm>
              <a:off x="-217786" y="4353557"/>
              <a:ext cx="3102371" cy="1679367"/>
            </a:xfrm>
            <a:prstGeom prst="rect">
              <a:avLst/>
            </a:prstGeom>
            <a:noFill/>
            <a:ln>
              <a:noFill/>
            </a:ln>
          </p:spPr>
        </p:pic>
        <p:pic>
          <p:nvPicPr>
            <p:cNvPr id="697" name="Google Shape;697;p18" descr="A screenshot of a cell phone&#10;&#10;Description automatically generated"/>
            <p:cNvPicPr preferRelativeResize="0"/>
            <p:nvPr/>
          </p:nvPicPr>
          <p:blipFill rotWithShape="1">
            <a:blip r:embed="rId5">
              <a:alphaModFix/>
            </a:blip>
            <a:srcRect l="191" t="9372" r="13146" b="-1026"/>
            <a:stretch/>
          </p:blipFill>
          <p:spPr>
            <a:xfrm>
              <a:off x="266638" y="4552950"/>
              <a:ext cx="2131347" cy="1200656"/>
            </a:xfrm>
            <a:prstGeom prst="rect">
              <a:avLst/>
            </a:prstGeom>
            <a:noFill/>
            <a:ln>
              <a:noFill/>
            </a:ln>
          </p:spPr>
        </p:pic>
      </p:grpSp>
      <p:pic>
        <p:nvPicPr>
          <p:cNvPr id="698" name="Google Shape;698;p18" descr="A screenshot of a cell phone&#10;&#10;Description automatically generated"/>
          <p:cNvPicPr preferRelativeResize="0"/>
          <p:nvPr/>
        </p:nvPicPr>
        <p:blipFill rotWithShape="1">
          <a:blip r:embed="rId5">
            <a:alphaModFix/>
          </a:blip>
          <a:srcRect l="23332" t="25499" r="43118" b="11368"/>
          <a:stretch/>
        </p:blipFill>
        <p:spPr>
          <a:xfrm>
            <a:off x="9787542" y="4246314"/>
            <a:ext cx="2342210" cy="2347537"/>
          </a:xfrm>
          <a:prstGeom prst="ellipse">
            <a:avLst/>
          </a:prstGeom>
          <a:noFill/>
          <a:ln w="38100" cap="flat" cmpd="sng">
            <a:solidFill>
              <a:schemeClr val="dk1"/>
            </a:solidFill>
            <a:prstDash val="solid"/>
            <a:round/>
            <a:headEnd type="none" w="sm" len="sm"/>
            <a:tailEnd type="none" w="sm" len="sm"/>
          </a:ln>
        </p:spPr>
      </p:pic>
      <p:sp>
        <p:nvSpPr>
          <p:cNvPr id="699" name="Google Shape;699;p18"/>
          <p:cNvSpPr/>
          <p:nvPr/>
        </p:nvSpPr>
        <p:spPr>
          <a:xfrm rot="-3600000">
            <a:off x="8709729" y="5000125"/>
            <a:ext cx="1911974" cy="1911974"/>
          </a:xfrm>
          <a:prstGeom prst="arc">
            <a:avLst>
              <a:gd name="adj1" fmla="val 16200000"/>
              <a:gd name="adj2" fmla="val 20404989"/>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292929"/>
              </a:solidFill>
              <a:latin typeface="Poppins"/>
              <a:ea typeface="Poppins"/>
              <a:cs typeface="Poppins"/>
              <a:sym typeface="Poppins"/>
            </a:endParaRPr>
          </a:p>
        </p:txBody>
      </p:sp>
      <p:sp>
        <p:nvSpPr>
          <p:cNvPr id="700" name="Google Shape;700;p18"/>
          <p:cNvSpPr txBox="1"/>
          <p:nvPr/>
        </p:nvSpPr>
        <p:spPr>
          <a:xfrm>
            <a:off x="12740075" y="4549416"/>
            <a:ext cx="5765238" cy="2501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2200"/>
              <a:buFont typeface="Calibri"/>
              <a:buNone/>
            </a:pPr>
            <a:endParaRPr sz="2200" b="1" i="0" u="none" strike="noStrike" cap="none">
              <a:solidFill>
                <a:srgbClr val="0000FF"/>
              </a:solidFill>
              <a:latin typeface="Poppins Light"/>
              <a:ea typeface="Poppins Light"/>
              <a:cs typeface="Poppins Light"/>
              <a:sym typeface="Poppins Light"/>
            </a:endParaRPr>
          </a:p>
        </p:txBody>
      </p:sp>
      <p:sp>
        <p:nvSpPr>
          <p:cNvPr id="701" name="Google Shape;701;p18"/>
          <p:cNvSpPr/>
          <p:nvPr/>
        </p:nvSpPr>
        <p:spPr>
          <a:xfrm>
            <a:off x="15489684" y="9781660"/>
            <a:ext cx="25236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https://bit.ly/celoniscase</a:t>
            </a:r>
            <a:endParaRPr sz="1800" b="0" i="0" u="none" strike="noStrike" cap="none">
              <a:solidFill>
                <a:srgbClr val="FFFFFF"/>
              </a:solidFill>
              <a:latin typeface="Calibri"/>
              <a:ea typeface="Calibri"/>
              <a:cs typeface="Calibri"/>
              <a:sym typeface="Calibri"/>
            </a:endParaRPr>
          </a:p>
        </p:txBody>
      </p:sp>
      <p:sp>
        <p:nvSpPr>
          <p:cNvPr id="702" name="Google Shape;702;p18"/>
          <p:cNvSpPr txBox="1"/>
          <p:nvPr/>
        </p:nvSpPr>
        <p:spPr>
          <a:xfrm>
            <a:off x="280495" y="412531"/>
            <a:ext cx="32287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VI. Exercises – Pitch challenge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 descr="A screenshot of a computer screen&#10;&#10;Description generated with very high confidence"/>
          <p:cNvPicPr preferRelativeResize="0"/>
          <p:nvPr/>
        </p:nvPicPr>
        <p:blipFill rotWithShape="1">
          <a:blip r:embed="rId3">
            <a:alphaModFix/>
          </a:blip>
          <a:srcRect/>
          <a:stretch/>
        </p:blipFill>
        <p:spPr>
          <a:xfrm>
            <a:off x="6252348" y="640899"/>
            <a:ext cx="5639856" cy="3450562"/>
          </a:xfrm>
          <a:prstGeom prst="rect">
            <a:avLst/>
          </a:prstGeom>
          <a:noFill/>
          <a:ln>
            <a:noFill/>
          </a:ln>
        </p:spPr>
      </p:pic>
      <p:sp>
        <p:nvSpPr>
          <p:cNvPr id="368" name="Google Shape;368;p3"/>
          <p:cNvSpPr txBox="1"/>
          <p:nvPr/>
        </p:nvSpPr>
        <p:spPr>
          <a:xfrm>
            <a:off x="280495" y="412531"/>
            <a:ext cx="1903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III. Case Problem</a:t>
            </a:r>
            <a:endParaRPr/>
          </a:p>
        </p:txBody>
      </p:sp>
      <p:sp>
        <p:nvSpPr>
          <p:cNvPr id="369" name="Google Shape;369;p3"/>
          <p:cNvSpPr txBox="1"/>
          <p:nvPr/>
        </p:nvSpPr>
        <p:spPr>
          <a:xfrm>
            <a:off x="280495" y="751085"/>
            <a:ext cx="574869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Customer Perspective</a:t>
            </a:r>
            <a:endParaRPr sz="2000" b="1" i="0" u="none" strike="noStrike" cap="none">
              <a:solidFill>
                <a:srgbClr val="0C0C0C"/>
              </a:solidFill>
              <a:latin typeface="Poppins"/>
              <a:ea typeface="Poppins"/>
              <a:cs typeface="Poppins"/>
              <a:sym typeface="Poppins"/>
            </a:endParaRPr>
          </a:p>
        </p:txBody>
      </p:sp>
      <p:sp>
        <p:nvSpPr>
          <p:cNvPr id="370" name="Google Shape;370;p3"/>
          <p:cNvSpPr/>
          <p:nvPr/>
        </p:nvSpPr>
        <p:spPr>
          <a:xfrm>
            <a:off x="280495" y="3331059"/>
            <a:ext cx="8131985" cy="429693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71" name="Google Shape;371;p3"/>
          <p:cNvSpPr txBox="1"/>
          <p:nvPr/>
        </p:nvSpPr>
        <p:spPr>
          <a:xfrm>
            <a:off x="484608" y="3555769"/>
            <a:ext cx="7688722"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It’s Friday evening and in only two hours the big semester opening party is going to start. A group of freshmen decides to order some pizza before heading out into the night. They order at </a:t>
            </a:r>
            <a:r>
              <a:rPr lang="en-US" sz="1400" b="0" i="1" u="none" strike="noStrike" cap="none">
                <a:solidFill>
                  <a:srgbClr val="000000"/>
                </a:solidFill>
                <a:latin typeface="Poppins"/>
                <a:ea typeface="Poppins"/>
                <a:cs typeface="Poppins"/>
                <a:sym typeface="Poppins"/>
              </a:rPr>
              <a:t>“Pizzeria Mamma Mia” </a:t>
            </a:r>
            <a:r>
              <a:rPr lang="en-US" sz="1400" b="0" i="0" u="none" strike="noStrike" cap="none">
                <a:solidFill>
                  <a:srgbClr val="000000"/>
                </a:solidFill>
                <a:latin typeface="Poppins"/>
                <a:ea typeface="Poppins"/>
                <a:cs typeface="Poppins"/>
                <a:sym typeface="Poppins"/>
              </a:rPr>
              <a:t>– a local take-away restaurant. They decide to order online through a delivery service system.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However, after an hour has passed, they still haven’t received the food. Therefore, they call the pizzeria to ask what has happened to their order. They are asked to repeat their order again as their order got lost somehow. Really annoyed, but driven by empty stomachs, they repeat it and hope they get to eat soon. </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Poppins"/>
              <a:buNone/>
            </a:pPr>
            <a:r>
              <a:rPr lang="en-US" sz="1400" b="0" i="0" u="none" strike="noStrike" cap="none">
                <a:solidFill>
                  <a:srgbClr val="000000"/>
                </a:solidFill>
                <a:latin typeface="Poppins"/>
                <a:ea typeface="Poppins"/>
                <a:cs typeface="Poppins"/>
                <a:sym typeface="Poppins"/>
              </a:rPr>
              <a:t>By the time the pizza arrives, the pizza is cold. That is the final straw, the angry group arranges a heavy discount on the bill with the embarrassed delivery guy and lets him leave without any tip. Baffled by the bad service, they rate the pizzeria with 0 out of 5 stars and leave a negative review. </a:t>
            </a:r>
            <a:endParaRPr/>
          </a:p>
        </p:txBody>
      </p:sp>
      <p:sp>
        <p:nvSpPr>
          <p:cNvPr id="372" name="Google Shape;372;p3"/>
          <p:cNvSpPr/>
          <p:nvPr/>
        </p:nvSpPr>
        <p:spPr>
          <a:xfrm>
            <a:off x="299796" y="2266556"/>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450"/>
              <a:buFont typeface="Poppins ExtraLight"/>
              <a:buNone/>
            </a:pPr>
            <a:r>
              <a:rPr lang="en-US" sz="1450" b="0" i="0" u="none" strike="noStrike" cap="none" dirty="0">
                <a:solidFill>
                  <a:srgbClr val="595959"/>
                </a:solidFill>
                <a:latin typeface="Poppins ExtraLight"/>
                <a:ea typeface="Poppins ExtraLight"/>
                <a:cs typeface="Poppins ExtraLight"/>
                <a:sym typeface="Poppins ExtraLight"/>
              </a:rPr>
              <a:t>Anna </a:t>
            </a:r>
            <a:endParaRPr sz="1467" b="1" i="0" u="none" strike="noStrike" cap="none" dirty="0">
              <a:solidFill>
                <a:srgbClr val="595959"/>
              </a:solidFill>
              <a:latin typeface="Poppins ExtraLight"/>
              <a:ea typeface="Poppins ExtraLight"/>
              <a:cs typeface="Poppins ExtraLight"/>
              <a:sym typeface="Poppins ExtraLight"/>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dirty="0">
                <a:solidFill>
                  <a:srgbClr val="7F7F7F"/>
                </a:solidFill>
                <a:latin typeface="Poppins Medium"/>
                <a:ea typeface="Poppins Medium"/>
                <a:cs typeface="Poppins Medium"/>
                <a:sym typeface="Poppins Medium"/>
              </a:rPr>
              <a:t>First Year Student at the Technical University of Munich</a:t>
            </a:r>
            <a:endParaRPr sz="1400" b="0" i="0" u="none" strike="noStrike" cap="none" dirty="0">
              <a:solidFill>
                <a:srgbClr val="7F7F7F"/>
              </a:solidFill>
              <a:latin typeface="Poppins Medium"/>
              <a:ea typeface="Poppins Medium"/>
              <a:cs typeface="Poppins Medium"/>
              <a:sym typeface="Poppins Medium"/>
            </a:endParaRPr>
          </a:p>
        </p:txBody>
      </p:sp>
      <p:sp>
        <p:nvSpPr>
          <p:cNvPr id="373" name="Google Shape;373;p3"/>
          <p:cNvSpPr txBox="1"/>
          <p:nvPr/>
        </p:nvSpPr>
        <p:spPr>
          <a:xfrm>
            <a:off x="280495" y="1586590"/>
            <a:ext cx="5547361" cy="10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800"/>
              <a:buFont typeface="Poppins Medium"/>
              <a:buNone/>
            </a:pPr>
            <a:r>
              <a:rPr lang="en-US" sz="1800" b="0" i="0" u="none" strike="noStrike" cap="none">
                <a:solidFill>
                  <a:srgbClr val="595959"/>
                </a:solidFill>
                <a:latin typeface="Poppins Medium"/>
                <a:ea typeface="Poppins Medium"/>
                <a:cs typeface="Poppins Medium"/>
                <a:sym typeface="Poppins Medium"/>
              </a:rPr>
              <a:t>“We had to wait several hours to then eat </a:t>
            </a:r>
            <a:endParaRPr/>
          </a:p>
          <a:p>
            <a:pPr marL="0" marR="0" lvl="0" indent="0" algn="l" rtl="0">
              <a:lnSpc>
                <a:spcPct val="100000"/>
              </a:lnSpc>
              <a:spcBef>
                <a:spcPts val="0"/>
              </a:spcBef>
              <a:spcAft>
                <a:spcPts val="0"/>
              </a:spcAft>
              <a:buClr>
                <a:srgbClr val="595959"/>
              </a:buClr>
              <a:buSzPts val="1800"/>
              <a:buFont typeface="Poppins Medium"/>
              <a:buNone/>
            </a:pPr>
            <a:r>
              <a:rPr lang="en-US" sz="1800" b="0" i="0" u="none" strike="noStrike" cap="none">
                <a:solidFill>
                  <a:srgbClr val="595959"/>
                </a:solidFill>
                <a:latin typeface="Poppins Medium"/>
                <a:ea typeface="Poppins Medium"/>
                <a:cs typeface="Poppins Medium"/>
                <a:sym typeface="Poppins Medium"/>
              </a:rPr>
              <a:t>cold pizza. Never ordering here again!”</a:t>
            </a:r>
            <a:endParaRPr sz="1800" b="0" i="0" u="none" strike="noStrike" cap="none">
              <a:solidFill>
                <a:srgbClr val="595959"/>
              </a:solidFill>
              <a:latin typeface="Poppins Medium"/>
              <a:ea typeface="Poppins Medium"/>
              <a:cs typeface="Poppins Medium"/>
              <a:sym typeface="Poppins Medium"/>
            </a:endParaRPr>
          </a:p>
        </p:txBody>
      </p:sp>
      <p:sp>
        <p:nvSpPr>
          <p:cNvPr id="374" name="Google Shape;374;p3"/>
          <p:cNvSpPr/>
          <p:nvPr/>
        </p:nvSpPr>
        <p:spPr>
          <a:xfrm>
            <a:off x="8711105" y="4574793"/>
            <a:ext cx="3200400" cy="3053198"/>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pic>
        <p:nvPicPr>
          <p:cNvPr id="375" name="Google Shape;375;p3" descr="A screenshot of a cell phone&#10;&#10;Description automatically generated"/>
          <p:cNvPicPr preferRelativeResize="0"/>
          <p:nvPr/>
        </p:nvPicPr>
        <p:blipFill rotWithShape="1">
          <a:blip r:embed="rId4">
            <a:alphaModFix/>
          </a:blip>
          <a:srcRect l="191" t="9372" r="13146" b="-1026"/>
          <a:stretch/>
        </p:blipFill>
        <p:spPr>
          <a:xfrm>
            <a:off x="7027073" y="908014"/>
            <a:ext cx="4197560" cy="2647755"/>
          </a:xfrm>
          <a:prstGeom prst="rect">
            <a:avLst/>
          </a:prstGeom>
          <a:noFill/>
          <a:ln>
            <a:noFill/>
          </a:ln>
        </p:spPr>
      </p:pic>
      <p:sp>
        <p:nvSpPr>
          <p:cNvPr id="376" name="Google Shape;376;p3"/>
          <p:cNvSpPr/>
          <p:nvPr/>
        </p:nvSpPr>
        <p:spPr>
          <a:xfrm>
            <a:off x="9031145" y="5105033"/>
            <a:ext cx="2560320" cy="21095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600"/>
              <a:buFont typeface="Poppins ExtraBold"/>
              <a:buNone/>
            </a:pPr>
            <a:r>
              <a:rPr lang="en-US" sz="3600" b="0" i="0" u="none" strike="noStrike" cap="none">
                <a:solidFill>
                  <a:srgbClr val="FFFFFF"/>
                </a:solidFill>
                <a:latin typeface="Poppins ExtraBold"/>
                <a:ea typeface="Poppins ExtraBold"/>
                <a:cs typeface="Poppins ExtraBold"/>
                <a:sym typeface="Poppins ExtraBold"/>
              </a:rPr>
              <a:t> 0 out of 5 </a:t>
            </a:r>
            <a:r>
              <a:rPr lang="en-US" sz="1400" b="0" i="0" u="none" strike="noStrike" cap="none">
                <a:solidFill>
                  <a:srgbClr val="FFFFFF"/>
                </a:solidFill>
                <a:latin typeface="Poppins Medium"/>
                <a:ea typeface="Poppins Medium"/>
                <a:cs typeface="Poppins Medium"/>
                <a:sym typeface="Poppins Medium"/>
              </a:rPr>
              <a:t>Long waiting times and insufficient quality impact customer satisfaction</a:t>
            </a:r>
            <a:endParaRPr sz="1600" b="0" i="0" u="none" strike="noStrike" cap="none">
              <a:solidFill>
                <a:srgbClr val="FFFFFF"/>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4"/>
          <p:cNvGrpSpPr/>
          <p:nvPr/>
        </p:nvGrpSpPr>
        <p:grpSpPr>
          <a:xfrm>
            <a:off x="6252348" y="640899"/>
            <a:ext cx="5639856" cy="3450562"/>
            <a:chOff x="5625427" y="353374"/>
            <a:chExt cx="6495305" cy="3973941"/>
          </a:xfrm>
        </p:grpSpPr>
        <p:pic>
          <p:nvPicPr>
            <p:cNvPr id="382" name="Google Shape;382;p4" descr="A screenshot of a computer screen&#10;&#10;Description generated with very high confidence"/>
            <p:cNvPicPr preferRelativeResize="0"/>
            <p:nvPr/>
          </p:nvPicPr>
          <p:blipFill rotWithShape="1">
            <a:blip r:embed="rId3">
              <a:alphaModFix/>
            </a:blip>
            <a:srcRect/>
            <a:stretch/>
          </p:blipFill>
          <p:spPr>
            <a:xfrm>
              <a:off x="5625427" y="353374"/>
              <a:ext cx="6495305" cy="3973941"/>
            </a:xfrm>
            <a:prstGeom prst="rect">
              <a:avLst/>
            </a:prstGeom>
            <a:noFill/>
            <a:ln>
              <a:noFill/>
            </a:ln>
          </p:spPr>
        </p:pic>
        <p:pic>
          <p:nvPicPr>
            <p:cNvPr id="383" name="Google Shape;383;p4"/>
            <p:cNvPicPr preferRelativeResize="0"/>
            <p:nvPr/>
          </p:nvPicPr>
          <p:blipFill rotWithShape="1">
            <a:blip r:embed="rId4">
              <a:alphaModFix/>
            </a:blip>
            <a:srcRect/>
            <a:stretch/>
          </p:blipFill>
          <p:spPr>
            <a:xfrm>
              <a:off x="6957574" y="1388673"/>
              <a:ext cx="1655182" cy="1655182"/>
            </a:xfrm>
            <a:prstGeom prst="rect">
              <a:avLst/>
            </a:prstGeom>
            <a:noFill/>
            <a:ln>
              <a:noFill/>
            </a:ln>
          </p:spPr>
        </p:pic>
        <p:pic>
          <p:nvPicPr>
            <p:cNvPr id="384" name="Google Shape;384;p4"/>
            <p:cNvPicPr preferRelativeResize="0"/>
            <p:nvPr/>
          </p:nvPicPr>
          <p:blipFill rotWithShape="1">
            <a:blip r:embed="rId5">
              <a:alphaModFix/>
            </a:blip>
            <a:srcRect/>
            <a:stretch/>
          </p:blipFill>
          <p:spPr>
            <a:xfrm>
              <a:off x="9570984" y="1489594"/>
              <a:ext cx="1218901" cy="1438703"/>
            </a:xfrm>
            <a:prstGeom prst="rect">
              <a:avLst/>
            </a:prstGeom>
            <a:noFill/>
            <a:ln>
              <a:noFill/>
            </a:ln>
          </p:spPr>
        </p:pic>
      </p:grpSp>
      <p:pic>
        <p:nvPicPr>
          <p:cNvPr id="385" name="Google Shape;385;p4" descr="A screenshot of a cell phone&#10;&#10;Description automatically generated"/>
          <p:cNvPicPr preferRelativeResize="0"/>
          <p:nvPr/>
        </p:nvPicPr>
        <p:blipFill rotWithShape="1">
          <a:blip r:embed="rId6">
            <a:alphaModFix/>
          </a:blip>
          <a:srcRect l="191" t="9372" r="13146" b="-1026"/>
          <a:stretch/>
        </p:blipFill>
        <p:spPr>
          <a:xfrm>
            <a:off x="6883010" y="986825"/>
            <a:ext cx="4304714" cy="2715346"/>
          </a:xfrm>
          <a:prstGeom prst="rect">
            <a:avLst/>
          </a:prstGeom>
          <a:noFill/>
          <a:ln>
            <a:noFill/>
          </a:ln>
        </p:spPr>
      </p:pic>
      <p:sp>
        <p:nvSpPr>
          <p:cNvPr id="386" name="Google Shape;386;p4"/>
          <p:cNvSpPr txBox="1"/>
          <p:nvPr/>
        </p:nvSpPr>
        <p:spPr>
          <a:xfrm>
            <a:off x="280495" y="412531"/>
            <a:ext cx="19030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III. Case Problem</a:t>
            </a:r>
            <a:endParaRPr/>
          </a:p>
        </p:txBody>
      </p:sp>
      <p:sp>
        <p:nvSpPr>
          <p:cNvPr id="387" name="Google Shape;387;p4"/>
          <p:cNvSpPr txBox="1"/>
          <p:nvPr/>
        </p:nvSpPr>
        <p:spPr>
          <a:xfrm>
            <a:off x="280495" y="751085"/>
            <a:ext cx="5482591"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Perspective</a:t>
            </a:r>
            <a:endParaRPr sz="2000" b="1" i="0" u="none" strike="noStrike" cap="none">
              <a:solidFill>
                <a:srgbClr val="0C0C0C"/>
              </a:solidFill>
              <a:latin typeface="Poppins"/>
              <a:ea typeface="Poppins"/>
              <a:cs typeface="Poppins"/>
              <a:sym typeface="Poppins"/>
            </a:endParaRPr>
          </a:p>
        </p:txBody>
      </p:sp>
      <p:sp>
        <p:nvSpPr>
          <p:cNvPr id="388" name="Google Shape;388;p4"/>
          <p:cNvSpPr/>
          <p:nvPr/>
        </p:nvSpPr>
        <p:spPr>
          <a:xfrm>
            <a:off x="280495" y="3331059"/>
            <a:ext cx="8131985" cy="429693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89" name="Google Shape;389;p4"/>
          <p:cNvSpPr txBox="1"/>
          <p:nvPr/>
        </p:nvSpPr>
        <p:spPr>
          <a:xfrm>
            <a:off x="484608" y="3555769"/>
            <a:ext cx="7688722" cy="17286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400"/>
              <a:buFont typeface="Poppins"/>
              <a:buNone/>
            </a:pPr>
            <a:r>
              <a:rPr lang="en-US" sz="1400" b="0" i="0" u="none" strike="noStrike" cap="none" dirty="0">
                <a:solidFill>
                  <a:srgbClr val="292929"/>
                </a:solidFill>
                <a:latin typeface="Poppins"/>
                <a:ea typeface="Poppins"/>
                <a:cs typeface="Poppins"/>
                <a:sym typeface="Poppins"/>
              </a:rPr>
              <a:t>The Pizzeria Mamma Mia is selling take-away pizza. The business is generally going well, however, their customer ratings have been very low, and they are making negative profits for some of their deliveries. </a:t>
            </a:r>
            <a:endParaRPr dirty="0"/>
          </a:p>
          <a:p>
            <a:pPr marL="0" marR="0" lvl="0" indent="0" algn="l" rtl="0">
              <a:lnSpc>
                <a:spcPct val="100000"/>
              </a:lnSpc>
              <a:spcBef>
                <a:spcPts val="1000"/>
              </a:spcBef>
              <a:spcAft>
                <a:spcPts val="0"/>
              </a:spcAft>
              <a:buClr>
                <a:srgbClr val="292929"/>
              </a:buClr>
              <a:buSzPts val="1400"/>
              <a:buFont typeface="Poppins"/>
              <a:buNone/>
            </a:pPr>
            <a:r>
              <a:rPr lang="en-US" sz="1400" b="0" i="0" u="none" strike="noStrike" cap="none" dirty="0">
                <a:solidFill>
                  <a:srgbClr val="292929"/>
                </a:solidFill>
                <a:latin typeface="Poppins"/>
                <a:ea typeface="Poppins"/>
                <a:cs typeface="Poppins"/>
                <a:sym typeface="Poppins"/>
              </a:rPr>
              <a:t>The owner of the Pizzeria, Giovanni, is puzzled: “I make my pizza by following the original recipe of my grand grandfather and everyone loves it! Still, customers complain and don’t come back. I wonder if there is some way, I could look behind the processes at the pizzeria to find the problem." </a:t>
            </a:r>
            <a:endParaRPr dirty="0"/>
          </a:p>
        </p:txBody>
      </p:sp>
      <p:sp>
        <p:nvSpPr>
          <p:cNvPr id="390" name="Google Shape;390;p4"/>
          <p:cNvSpPr/>
          <p:nvPr/>
        </p:nvSpPr>
        <p:spPr>
          <a:xfrm>
            <a:off x="8711105" y="4574793"/>
            <a:ext cx="3200400" cy="3053198"/>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391" name="Google Shape;391;p4"/>
          <p:cNvSpPr/>
          <p:nvPr/>
        </p:nvSpPr>
        <p:spPr>
          <a:xfrm>
            <a:off x="9031145" y="4836539"/>
            <a:ext cx="2560320" cy="23260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200"/>
              <a:buFont typeface="Poppins ExtraBold"/>
              <a:buNone/>
            </a:pPr>
            <a:r>
              <a:rPr lang="en-US" sz="3200" b="0" i="0" u="none" strike="noStrike" cap="none">
                <a:solidFill>
                  <a:srgbClr val="FFFFFF"/>
                </a:solidFill>
                <a:latin typeface="Poppins ExtraBold"/>
                <a:ea typeface="Poppins ExtraBold"/>
                <a:cs typeface="Poppins ExtraBold"/>
                <a:sym typeface="Poppins ExtraBold"/>
              </a:rPr>
              <a:t> Revenue</a:t>
            </a:r>
            <a:endParaRPr/>
          </a:p>
          <a:p>
            <a:pPr marL="0" marR="0" lvl="0" indent="0" algn="ctr" rtl="0">
              <a:lnSpc>
                <a:spcPct val="100000"/>
              </a:lnSpc>
              <a:spcBef>
                <a:spcPts val="0"/>
              </a:spcBef>
              <a:spcAft>
                <a:spcPts val="0"/>
              </a:spcAft>
              <a:buClr>
                <a:srgbClr val="FFFFFF"/>
              </a:buClr>
              <a:buSzPts val="1400"/>
              <a:buFont typeface="Poppins Medium"/>
              <a:buNone/>
            </a:pPr>
            <a:r>
              <a:rPr lang="en-US" sz="1400" b="0" i="0" u="none" strike="noStrike" cap="none">
                <a:solidFill>
                  <a:srgbClr val="FFFFFF"/>
                </a:solidFill>
                <a:latin typeface="Poppins Medium"/>
                <a:ea typeface="Poppins Medium"/>
                <a:cs typeface="Poppins Medium"/>
                <a:sym typeface="Poppins Medium"/>
              </a:rPr>
              <a:t>Key Performance Indicators (KPI) for businesses are revenues and costs. Low revenues and high costs make a business unprofitable.</a:t>
            </a:r>
            <a:endParaRPr sz="1400" b="0" i="0" u="none" strike="noStrike" cap="none">
              <a:solidFill>
                <a:srgbClr val="FFFFFF"/>
              </a:solidFill>
              <a:latin typeface="Poppins Medium"/>
              <a:ea typeface="Poppins Medium"/>
              <a:cs typeface="Poppins Medium"/>
              <a:sym typeface="Poppins Medium"/>
            </a:endParaRPr>
          </a:p>
        </p:txBody>
      </p:sp>
      <p:sp>
        <p:nvSpPr>
          <p:cNvPr id="392" name="Google Shape;392;p4"/>
          <p:cNvSpPr/>
          <p:nvPr/>
        </p:nvSpPr>
        <p:spPr>
          <a:xfrm>
            <a:off x="328322" y="2350758"/>
            <a:ext cx="3208973" cy="693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450"/>
              <a:buFont typeface="Poppins ExtraLight"/>
              <a:buNone/>
            </a:pPr>
            <a:r>
              <a:rPr lang="en-US" sz="1450" b="0" i="0" u="none" strike="noStrike" cap="none">
                <a:solidFill>
                  <a:srgbClr val="595959"/>
                </a:solidFill>
                <a:latin typeface="Poppins ExtraLight"/>
                <a:ea typeface="Poppins ExtraLight"/>
                <a:cs typeface="Poppins ExtraLight"/>
                <a:sym typeface="Poppins ExtraLight"/>
              </a:rPr>
              <a:t>Giovanni </a:t>
            </a:r>
            <a:endParaRPr sz="1467" b="1" i="0" u="none" strike="noStrike" cap="none">
              <a:solidFill>
                <a:srgbClr val="595959"/>
              </a:solidFill>
              <a:latin typeface="Poppins ExtraLight"/>
              <a:ea typeface="Poppins ExtraLight"/>
              <a:cs typeface="Poppins ExtraLight"/>
              <a:sym typeface="Poppins ExtraLight"/>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a:solidFill>
                  <a:srgbClr val="7F7F7F"/>
                </a:solidFill>
                <a:latin typeface="Poppins Medium"/>
                <a:ea typeface="Poppins Medium"/>
                <a:cs typeface="Poppins Medium"/>
                <a:sym typeface="Poppins Medium"/>
              </a:rPr>
              <a:t>Owner at the </a:t>
            </a:r>
            <a:endParaRPr/>
          </a:p>
          <a:p>
            <a:pPr marL="0" marR="0" lvl="0" indent="0" algn="l" rtl="0">
              <a:lnSpc>
                <a:spcPct val="100000"/>
              </a:lnSpc>
              <a:spcBef>
                <a:spcPts val="0"/>
              </a:spcBef>
              <a:spcAft>
                <a:spcPts val="0"/>
              </a:spcAft>
              <a:buClr>
                <a:srgbClr val="7F7F7F"/>
              </a:buClr>
              <a:buSzPts val="1400"/>
              <a:buFont typeface="Poppins Medium"/>
              <a:buNone/>
            </a:pPr>
            <a:r>
              <a:rPr lang="en-US" sz="1400" b="0" i="0" u="none" strike="noStrike" cap="none">
                <a:solidFill>
                  <a:srgbClr val="7F7F7F"/>
                </a:solidFill>
                <a:latin typeface="Poppins Medium"/>
                <a:ea typeface="Poppins Medium"/>
                <a:cs typeface="Poppins Medium"/>
                <a:sym typeface="Poppins Medium"/>
              </a:rPr>
              <a:t>Pizzeria Mamma Mia</a:t>
            </a:r>
            <a:endParaRPr sz="1400" b="0" i="0" u="none" strike="noStrike" cap="none">
              <a:solidFill>
                <a:srgbClr val="7F7F7F"/>
              </a:solidFill>
              <a:latin typeface="Poppins Medium"/>
              <a:ea typeface="Poppins Medium"/>
              <a:cs typeface="Poppins Medium"/>
              <a:sym typeface="Poppins Medium"/>
            </a:endParaRPr>
          </a:p>
        </p:txBody>
      </p:sp>
      <p:sp>
        <p:nvSpPr>
          <p:cNvPr id="393" name="Google Shape;393;p4"/>
          <p:cNvSpPr txBox="1"/>
          <p:nvPr/>
        </p:nvSpPr>
        <p:spPr>
          <a:xfrm>
            <a:off x="309021" y="1513594"/>
            <a:ext cx="6268000" cy="10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600"/>
              <a:buFont typeface="Poppins Medium"/>
              <a:buNone/>
            </a:pPr>
            <a:r>
              <a:rPr lang="en-US" sz="1600" b="0" i="0" u="none" strike="noStrike" cap="none">
                <a:solidFill>
                  <a:srgbClr val="595959"/>
                </a:solidFill>
                <a:latin typeface="Poppins Medium"/>
                <a:ea typeface="Poppins Medium"/>
                <a:cs typeface="Poppins Medium"/>
                <a:sym typeface="Poppins Medium"/>
              </a:rPr>
              <a:t>“My pizza is top quality, but I struggle with providing my customers excellent service. I need something like an </a:t>
            </a:r>
            <a:endParaRPr/>
          </a:p>
          <a:p>
            <a:pPr marL="0" marR="0" lvl="0" indent="0" algn="l" rtl="0">
              <a:lnSpc>
                <a:spcPct val="100000"/>
              </a:lnSpc>
              <a:spcBef>
                <a:spcPts val="0"/>
              </a:spcBef>
              <a:spcAft>
                <a:spcPts val="0"/>
              </a:spcAft>
              <a:buClr>
                <a:srgbClr val="595959"/>
              </a:buClr>
              <a:buSzPts val="1600"/>
              <a:buFont typeface="Poppins Medium"/>
              <a:buNone/>
            </a:pPr>
            <a:r>
              <a:rPr lang="en-US" sz="1600" b="0" i="0" u="none" strike="noStrike" cap="none">
                <a:solidFill>
                  <a:srgbClr val="595959"/>
                </a:solidFill>
                <a:latin typeface="Poppins Medium"/>
                <a:ea typeface="Poppins Medium"/>
                <a:cs typeface="Poppins Medium"/>
                <a:sym typeface="Poppins Medium"/>
              </a:rPr>
              <a:t>X-ray machine to find out where the problems lies.</a:t>
            </a:r>
            <a:r>
              <a:rPr lang="en-US" sz="1600" b="0" i="0" u="none" strike="noStrike" cap="none">
                <a:solidFill>
                  <a:srgbClr val="000000"/>
                </a:solidFill>
                <a:latin typeface="Poppins Medium"/>
                <a:ea typeface="Poppins Medium"/>
                <a:cs typeface="Poppins Medium"/>
                <a:sym typeface="Poppins Medium"/>
              </a:rPr>
              <a:t>”</a:t>
            </a:r>
            <a:endParaRPr sz="1600" b="0" i="0" u="none" strike="noStrike" cap="none">
              <a:solidFill>
                <a:srgbClr val="595959"/>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 descr="Ein Bild, das rot, orange, schwarz, Zug enthält.&#10;&#10;Automatisch generierte Beschreibung"/>
          <p:cNvPicPr preferRelativeResize="0"/>
          <p:nvPr/>
        </p:nvPicPr>
        <p:blipFill rotWithShape="1">
          <a:blip r:embed="rId3">
            <a:alphaModFix/>
          </a:blip>
          <a:srcRect/>
          <a:stretch/>
        </p:blipFill>
        <p:spPr>
          <a:xfrm>
            <a:off x="-529673" y="1928981"/>
            <a:ext cx="12425680" cy="6465320"/>
          </a:xfrm>
          <a:prstGeom prst="rect">
            <a:avLst/>
          </a:prstGeom>
          <a:noFill/>
          <a:ln>
            <a:noFill/>
          </a:ln>
        </p:spPr>
      </p:pic>
      <p:sp>
        <p:nvSpPr>
          <p:cNvPr id="399" name="Google Shape;399;p5"/>
          <p:cNvSpPr txBox="1"/>
          <p:nvPr/>
        </p:nvSpPr>
        <p:spPr>
          <a:xfrm>
            <a:off x="280495" y="751085"/>
            <a:ext cx="7956024"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Processes at a glance</a:t>
            </a:r>
            <a:endParaRPr sz="2000" b="1" i="0" u="none" strike="noStrike" cap="none">
              <a:solidFill>
                <a:srgbClr val="0C0C0C"/>
              </a:solidFill>
              <a:latin typeface="Poppins"/>
              <a:ea typeface="Poppins"/>
              <a:cs typeface="Poppins"/>
              <a:sym typeface="Poppins"/>
            </a:endParaRPr>
          </a:p>
        </p:txBody>
      </p:sp>
      <p:sp>
        <p:nvSpPr>
          <p:cNvPr id="400" name="Google Shape;400;p5"/>
          <p:cNvSpPr/>
          <p:nvPr/>
        </p:nvSpPr>
        <p:spPr>
          <a:xfrm>
            <a:off x="-733245" y="1649865"/>
            <a:ext cx="11737042" cy="2904881"/>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01" name="Google Shape;401;p5"/>
          <p:cNvSpPr txBox="1"/>
          <p:nvPr/>
        </p:nvSpPr>
        <p:spPr>
          <a:xfrm>
            <a:off x="295992" y="1918514"/>
            <a:ext cx="1045983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Poppins"/>
              <a:buNone/>
            </a:pPr>
            <a:r>
              <a:rPr lang="en-US" sz="1600" b="0" i="0" u="none" strike="noStrike" cap="none" dirty="0">
                <a:solidFill>
                  <a:srgbClr val="000000"/>
                </a:solidFill>
                <a:latin typeface="Poppins"/>
                <a:ea typeface="Poppins"/>
                <a:cs typeface="Poppins"/>
                <a:sym typeface="Poppins"/>
              </a:rPr>
              <a:t>Let’s explain to Giovanni what a process is:</a:t>
            </a: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600"/>
              <a:buFont typeface="Poppins"/>
              <a:buNone/>
            </a:pPr>
            <a:r>
              <a:rPr lang="en-US" sz="1600" b="0" i="0" u="none" strike="noStrike" cap="none" dirty="0">
                <a:solidFill>
                  <a:srgbClr val="000000"/>
                </a:solidFill>
                <a:latin typeface="Poppins"/>
                <a:ea typeface="Poppins"/>
                <a:cs typeface="Poppins"/>
                <a:sym typeface="Poppins"/>
              </a:rPr>
              <a:t>To simplify this definition for Giovanni, we can illustrate the pizza delivery process. The following graphic shows how the pizza process could look like but does not necessarily have to. </a:t>
            </a:r>
            <a:endParaRPr sz="1600" b="0" i="0" u="none" strike="noStrike" cap="none" dirty="0">
              <a:solidFill>
                <a:srgbClr val="000000"/>
              </a:solidFill>
              <a:latin typeface="Poppins"/>
              <a:ea typeface="Poppins"/>
              <a:cs typeface="Poppins"/>
              <a:sym typeface="Poppins"/>
            </a:endParaRPr>
          </a:p>
        </p:txBody>
      </p:sp>
      <p:sp>
        <p:nvSpPr>
          <p:cNvPr id="402" name="Google Shape;402;p5"/>
          <p:cNvSpPr/>
          <p:nvPr/>
        </p:nvSpPr>
        <p:spPr>
          <a:xfrm>
            <a:off x="355412" y="2492851"/>
            <a:ext cx="10167938" cy="5847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Poppins"/>
              <a:buNone/>
            </a:pPr>
            <a:r>
              <a:rPr lang="en-US" sz="1600" b="0" i="0" u="none" strike="noStrike" cap="none">
                <a:solidFill>
                  <a:srgbClr val="3A3838"/>
                </a:solidFill>
                <a:latin typeface="Poppins"/>
                <a:ea typeface="Poppins"/>
                <a:cs typeface="Poppins"/>
                <a:sym typeface="Poppins"/>
              </a:rPr>
              <a:t>A business process or business method is a collection of</a:t>
            </a:r>
            <a:r>
              <a:rPr lang="en-US" sz="1600" b="1" i="0" u="none" strike="noStrike" cap="none">
                <a:solidFill>
                  <a:srgbClr val="3A3838"/>
                </a:solidFill>
                <a:latin typeface="Poppins"/>
                <a:ea typeface="Poppins"/>
                <a:cs typeface="Poppins"/>
                <a:sym typeface="Poppins"/>
              </a:rPr>
              <a:t> </a:t>
            </a:r>
            <a:r>
              <a:rPr lang="en-US" sz="1600" b="1" i="0" u="none" strike="noStrike" cap="none">
                <a:solidFill>
                  <a:srgbClr val="170BFD"/>
                </a:solidFill>
                <a:latin typeface="Poppins"/>
                <a:ea typeface="Poppins"/>
                <a:cs typeface="Poppins"/>
                <a:sym typeface="Poppins"/>
              </a:rPr>
              <a:t>related, structured activities or tasks </a:t>
            </a:r>
            <a:r>
              <a:rPr lang="en-US" sz="1600" b="0" i="0" u="none" strike="noStrike" cap="none">
                <a:solidFill>
                  <a:srgbClr val="3A3838"/>
                </a:solidFill>
                <a:latin typeface="Poppins"/>
                <a:ea typeface="Poppins"/>
                <a:cs typeface="Poppins"/>
                <a:sym typeface="Poppins"/>
              </a:rPr>
              <a:t>that in a </a:t>
            </a:r>
            <a:r>
              <a:rPr lang="en-US" sz="1600" b="1" i="0" u="none" strike="noStrike" cap="none">
                <a:solidFill>
                  <a:srgbClr val="170BFD"/>
                </a:solidFill>
                <a:latin typeface="Poppins"/>
                <a:ea typeface="Poppins"/>
                <a:cs typeface="Poppins"/>
                <a:sym typeface="Poppins"/>
              </a:rPr>
              <a:t>specific sequence produces a service or product </a:t>
            </a:r>
            <a:r>
              <a:rPr lang="en-US" sz="1600" b="0" i="0" u="none" strike="noStrike" cap="none">
                <a:solidFill>
                  <a:srgbClr val="3A3838"/>
                </a:solidFill>
                <a:latin typeface="Poppins"/>
                <a:ea typeface="Poppins"/>
                <a:cs typeface="Poppins"/>
                <a:sym typeface="Poppins"/>
              </a:rPr>
              <a:t>(serves a particular business goal).</a:t>
            </a:r>
            <a:endParaRPr/>
          </a:p>
        </p:txBody>
      </p:sp>
      <p:sp>
        <p:nvSpPr>
          <p:cNvPr id="403" name="Google Shape;403;p5"/>
          <p:cNvSpPr txBox="1"/>
          <p:nvPr/>
        </p:nvSpPr>
        <p:spPr>
          <a:xfrm>
            <a:off x="8332263" y="3103672"/>
            <a:ext cx="22220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100"/>
              <a:buFont typeface="Poppins"/>
              <a:buNone/>
            </a:pPr>
            <a:r>
              <a:rPr lang="en-US" sz="1100" b="0" i="0" u="none" strike="noStrike" cap="none">
                <a:solidFill>
                  <a:srgbClr val="292929"/>
                </a:solidFill>
                <a:latin typeface="Poppins"/>
                <a:ea typeface="Poppins"/>
                <a:cs typeface="Poppins"/>
                <a:sym typeface="Poppins"/>
              </a:rPr>
              <a:t>Source: Mathias Weske (2012)</a:t>
            </a:r>
            <a:endParaRPr sz="1100" b="0" i="0" u="none" strike="noStrike" cap="none">
              <a:solidFill>
                <a:srgbClr val="292929"/>
              </a:solidFill>
              <a:latin typeface="Poppins"/>
              <a:ea typeface="Poppins"/>
              <a:cs typeface="Poppins"/>
              <a:sym typeface="Poppins"/>
            </a:endParaRPr>
          </a:p>
        </p:txBody>
      </p:sp>
      <p:pic>
        <p:nvPicPr>
          <p:cNvPr id="404" name="Google Shape;404;p5" descr="Ein Bild, das Zeichnung enthält.&#10;&#10;Automatisch generierte Beschreibung"/>
          <p:cNvPicPr preferRelativeResize="0"/>
          <p:nvPr/>
        </p:nvPicPr>
        <p:blipFill rotWithShape="1">
          <a:blip r:embed="rId4">
            <a:alphaModFix/>
          </a:blip>
          <a:srcRect/>
          <a:stretch/>
        </p:blipFill>
        <p:spPr>
          <a:xfrm>
            <a:off x="280495" y="6422113"/>
            <a:ext cx="944456" cy="2160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
          <p:cNvSpPr/>
          <p:nvPr/>
        </p:nvSpPr>
        <p:spPr>
          <a:xfrm>
            <a:off x="993065" y="1803952"/>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0" name="Google Shape;410;p7"/>
          <p:cNvSpPr/>
          <p:nvPr/>
        </p:nvSpPr>
        <p:spPr>
          <a:xfrm>
            <a:off x="993066" y="3030497"/>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1" name="Google Shape;411;p7"/>
          <p:cNvSpPr/>
          <p:nvPr/>
        </p:nvSpPr>
        <p:spPr>
          <a:xfrm>
            <a:off x="993067" y="4257952"/>
            <a:ext cx="5508000" cy="1152525"/>
          </a:xfrm>
          <a:prstGeom prst="rect">
            <a:avLst/>
          </a:prstGeom>
          <a:solidFill>
            <a:srgbClr val="BFBFBF"/>
          </a:solidFill>
          <a:ln>
            <a:noFill/>
          </a:ln>
          <a:effectLst>
            <a:outerShdw blurRad="1155700" dist="50800" dir="5400000" algn="ctr" rotWithShape="0">
              <a:srgbClr val="000000">
                <a:alpha val="11764"/>
              </a:srgbClr>
            </a:outerShdw>
          </a:effectLst>
        </p:spPr>
        <p:txBody>
          <a:bodyPr spcFirstLastPara="1" wrap="square" lIns="360000" tIns="180000" rIns="360000" bIns="1800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15A7D1"/>
              </a:solidFill>
              <a:latin typeface="Poppins"/>
              <a:ea typeface="Poppins"/>
              <a:cs typeface="Poppins"/>
              <a:sym typeface="Poppins"/>
            </a:endParaRPr>
          </a:p>
        </p:txBody>
      </p:sp>
      <p:sp>
        <p:nvSpPr>
          <p:cNvPr id="412" name="Google Shape;412;p7"/>
          <p:cNvSpPr/>
          <p:nvPr/>
        </p:nvSpPr>
        <p:spPr>
          <a:xfrm>
            <a:off x="2304562" y="3273153"/>
            <a:ext cx="139012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Speed </a:t>
            </a:r>
            <a:endParaRPr/>
          </a:p>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and Agility</a:t>
            </a:r>
            <a:endParaRPr/>
          </a:p>
        </p:txBody>
      </p:sp>
      <p:sp>
        <p:nvSpPr>
          <p:cNvPr id="413" name="Google Shape;413;p7"/>
          <p:cNvSpPr/>
          <p:nvPr/>
        </p:nvSpPr>
        <p:spPr>
          <a:xfrm>
            <a:off x="2361469" y="2195548"/>
            <a:ext cx="127631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Efficiency</a:t>
            </a:r>
            <a:endParaRPr/>
          </a:p>
        </p:txBody>
      </p:sp>
      <p:sp>
        <p:nvSpPr>
          <p:cNvPr id="414" name="Google Shape;414;p7"/>
          <p:cNvSpPr/>
          <p:nvPr/>
        </p:nvSpPr>
        <p:spPr>
          <a:xfrm>
            <a:off x="2060105" y="4511049"/>
            <a:ext cx="18790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Quality</a:t>
            </a:r>
            <a:endParaRPr/>
          </a:p>
          <a:p>
            <a:pPr marL="0" marR="0" lvl="0" indent="0" algn="ctr" rtl="0">
              <a:lnSpc>
                <a:spcPct val="100000"/>
              </a:lnSpc>
              <a:spcBef>
                <a:spcPts val="0"/>
              </a:spcBef>
              <a:spcAft>
                <a:spcPts val="0"/>
              </a:spcAft>
              <a:buClr>
                <a:srgbClr val="000000"/>
              </a:buClr>
              <a:buSzPts val="1800"/>
              <a:buFont typeface="Poppins"/>
              <a:buNone/>
            </a:pPr>
            <a:r>
              <a:rPr lang="en-US" sz="1800" b="0" i="0" u="none" strike="noStrike" cap="none">
                <a:solidFill>
                  <a:srgbClr val="000000"/>
                </a:solidFill>
                <a:latin typeface="Poppins"/>
                <a:ea typeface="Poppins"/>
                <a:cs typeface="Poppins"/>
                <a:sym typeface="Poppins"/>
              </a:rPr>
              <a:t>and Fulfillment</a:t>
            </a:r>
            <a:endParaRPr/>
          </a:p>
        </p:txBody>
      </p:sp>
      <p:pic>
        <p:nvPicPr>
          <p:cNvPr id="415" name="Google Shape;415;p7"/>
          <p:cNvPicPr preferRelativeResize="0"/>
          <p:nvPr/>
        </p:nvPicPr>
        <p:blipFill rotWithShape="1">
          <a:blip r:embed="rId3">
            <a:alphaModFix/>
          </a:blip>
          <a:srcRect/>
          <a:stretch/>
        </p:blipFill>
        <p:spPr>
          <a:xfrm>
            <a:off x="1325037" y="5728795"/>
            <a:ext cx="680763" cy="680763"/>
          </a:xfrm>
          <a:prstGeom prst="rect">
            <a:avLst/>
          </a:prstGeom>
          <a:noFill/>
          <a:ln>
            <a:noFill/>
          </a:ln>
        </p:spPr>
      </p:pic>
      <p:grpSp>
        <p:nvGrpSpPr>
          <p:cNvPr id="416" name="Google Shape;416;p7"/>
          <p:cNvGrpSpPr/>
          <p:nvPr/>
        </p:nvGrpSpPr>
        <p:grpSpPr>
          <a:xfrm>
            <a:off x="4032001" y="1956998"/>
            <a:ext cx="2247151" cy="846433"/>
            <a:chOff x="3985833" y="1187939"/>
            <a:chExt cx="2247151" cy="846433"/>
          </a:xfrm>
        </p:grpSpPr>
        <p:sp>
          <p:nvSpPr>
            <p:cNvPr id="417" name="Google Shape;417;p7"/>
            <p:cNvSpPr/>
            <p:nvPr/>
          </p:nvSpPr>
          <p:spPr>
            <a:xfrm>
              <a:off x="3985833" y="1187939"/>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Perfect Order</a:t>
              </a:r>
              <a:endParaRPr/>
            </a:p>
          </p:txBody>
        </p:sp>
        <p:sp>
          <p:nvSpPr>
            <p:cNvPr id="418" name="Google Shape;418;p7"/>
            <p:cNvSpPr/>
            <p:nvPr/>
          </p:nvSpPr>
          <p:spPr>
            <a:xfrm>
              <a:off x="3985833" y="1660211"/>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Automation</a:t>
              </a:r>
              <a:endParaRPr/>
            </a:p>
          </p:txBody>
        </p:sp>
      </p:grpSp>
      <p:grpSp>
        <p:nvGrpSpPr>
          <p:cNvPr id="419" name="Google Shape;419;p7"/>
          <p:cNvGrpSpPr/>
          <p:nvPr/>
        </p:nvGrpSpPr>
        <p:grpSpPr>
          <a:xfrm>
            <a:off x="4032001" y="3173102"/>
            <a:ext cx="2247151" cy="846433"/>
            <a:chOff x="3985833" y="2582567"/>
            <a:chExt cx="2247151" cy="846433"/>
          </a:xfrm>
        </p:grpSpPr>
        <p:sp>
          <p:nvSpPr>
            <p:cNvPr id="420" name="Google Shape;420;p7"/>
            <p:cNvSpPr/>
            <p:nvPr/>
          </p:nvSpPr>
          <p:spPr>
            <a:xfrm>
              <a:off x="3985833" y="2582567"/>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On-Time Delivery</a:t>
              </a:r>
              <a:endParaRPr/>
            </a:p>
          </p:txBody>
        </p:sp>
        <p:sp>
          <p:nvSpPr>
            <p:cNvPr id="421" name="Google Shape;421;p7"/>
            <p:cNvSpPr/>
            <p:nvPr/>
          </p:nvSpPr>
          <p:spPr>
            <a:xfrm>
              <a:off x="3985833" y="3054839"/>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Throughput time</a:t>
              </a:r>
              <a:endParaRPr/>
            </a:p>
          </p:txBody>
        </p:sp>
      </p:grpSp>
      <p:grpSp>
        <p:nvGrpSpPr>
          <p:cNvPr id="422" name="Google Shape;422;p7"/>
          <p:cNvGrpSpPr/>
          <p:nvPr/>
        </p:nvGrpSpPr>
        <p:grpSpPr>
          <a:xfrm>
            <a:off x="4032001" y="4410998"/>
            <a:ext cx="2247151" cy="846433"/>
            <a:chOff x="3985833" y="3960114"/>
            <a:chExt cx="2247151" cy="846433"/>
          </a:xfrm>
        </p:grpSpPr>
        <p:sp>
          <p:nvSpPr>
            <p:cNvPr id="423" name="Google Shape;423;p7"/>
            <p:cNvSpPr/>
            <p:nvPr/>
          </p:nvSpPr>
          <p:spPr>
            <a:xfrm>
              <a:off x="3985833" y="3960114"/>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Rework</a:t>
              </a:r>
              <a:endParaRPr/>
            </a:p>
          </p:txBody>
        </p:sp>
        <p:sp>
          <p:nvSpPr>
            <p:cNvPr id="424" name="Google Shape;424;p7"/>
            <p:cNvSpPr/>
            <p:nvPr/>
          </p:nvSpPr>
          <p:spPr>
            <a:xfrm>
              <a:off x="3985833" y="4432386"/>
              <a:ext cx="2247151" cy="374161"/>
            </a:xfrm>
            <a:prstGeom prst="rect">
              <a:avLst/>
            </a:prstGeom>
            <a:solidFill>
              <a:schemeClr val="dk1">
                <a:alpha val="49803"/>
              </a:schemeClr>
            </a:solidFill>
            <a:ln>
              <a:noFill/>
            </a:ln>
          </p:spPr>
          <p:txBody>
            <a:bodyPr spcFirstLastPara="1" wrap="square" lIns="0" tIns="180000" rIns="0" bIns="180000" anchor="ctr" anchorCtr="0">
              <a:noAutofit/>
            </a:bodyPr>
            <a:lstStyle/>
            <a:p>
              <a:pPr marL="0" marR="0" lvl="0" indent="0" algn="ctr" rtl="0">
                <a:lnSpc>
                  <a:spcPct val="100000"/>
                </a:lnSpc>
                <a:spcBef>
                  <a:spcPts val="0"/>
                </a:spcBef>
                <a:spcAft>
                  <a:spcPts val="0"/>
                </a:spcAft>
                <a:buClr>
                  <a:srgbClr val="FFFFFF"/>
                </a:buClr>
                <a:buSzPts val="1600"/>
                <a:buFont typeface="Poppins"/>
                <a:buNone/>
              </a:pPr>
              <a:r>
                <a:rPr lang="en-US" sz="1600" b="1" i="0" u="none" strike="noStrike" cap="none">
                  <a:solidFill>
                    <a:srgbClr val="FFFFFF"/>
                  </a:solidFill>
                  <a:latin typeface="Poppins"/>
                  <a:ea typeface="Poppins"/>
                  <a:cs typeface="Poppins"/>
                  <a:sym typeface="Poppins"/>
                </a:rPr>
                <a:t>Rejections</a:t>
              </a:r>
              <a:endParaRPr/>
            </a:p>
          </p:txBody>
        </p:sp>
      </p:grpSp>
      <p:grpSp>
        <p:nvGrpSpPr>
          <p:cNvPr id="425" name="Google Shape;425;p7"/>
          <p:cNvGrpSpPr/>
          <p:nvPr/>
        </p:nvGrpSpPr>
        <p:grpSpPr>
          <a:xfrm>
            <a:off x="7537232" y="1597503"/>
            <a:ext cx="4046068" cy="4156019"/>
            <a:chOff x="7038723" y="1583654"/>
            <a:chExt cx="4046068" cy="4156019"/>
          </a:xfrm>
        </p:grpSpPr>
        <p:grpSp>
          <p:nvGrpSpPr>
            <p:cNvPr id="426" name="Google Shape;426;p7"/>
            <p:cNvGrpSpPr/>
            <p:nvPr/>
          </p:nvGrpSpPr>
          <p:grpSpPr>
            <a:xfrm>
              <a:off x="7038723" y="1583654"/>
              <a:ext cx="4046067" cy="914400"/>
              <a:chOff x="7038723" y="1583654"/>
              <a:chExt cx="4046067" cy="914400"/>
            </a:xfrm>
          </p:grpSpPr>
          <p:sp>
            <p:nvSpPr>
              <p:cNvPr id="427" name="Google Shape;427;p7"/>
              <p:cNvSpPr/>
              <p:nvPr/>
            </p:nvSpPr>
            <p:spPr>
              <a:xfrm>
                <a:off x="7038723" y="1583654"/>
                <a:ext cx="4046067"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200" b="0" i="0" u="none" strike="noStrike" cap="none">
                  <a:solidFill>
                    <a:srgbClr val="FFFFFF"/>
                  </a:solidFill>
                  <a:latin typeface="Poppins"/>
                  <a:ea typeface="Poppins"/>
                  <a:cs typeface="Poppins"/>
                  <a:sym typeface="Poppins"/>
                </a:endParaRPr>
              </a:p>
            </p:txBody>
          </p:sp>
          <p:pic>
            <p:nvPicPr>
              <p:cNvPr id="428" name="Google Shape;428;p7"/>
              <p:cNvPicPr preferRelativeResize="0"/>
              <p:nvPr/>
            </p:nvPicPr>
            <p:blipFill rotWithShape="1">
              <a:blip r:embed="rId4">
                <a:alphaModFix/>
              </a:blip>
              <a:srcRect/>
              <a:stretch/>
            </p:blipFill>
            <p:spPr>
              <a:xfrm>
                <a:off x="7215132" y="1629374"/>
                <a:ext cx="822960" cy="822960"/>
              </a:xfrm>
              <a:prstGeom prst="rect">
                <a:avLst/>
              </a:prstGeom>
              <a:noFill/>
              <a:ln>
                <a:noFill/>
              </a:ln>
            </p:spPr>
          </p:pic>
          <p:sp>
            <p:nvSpPr>
              <p:cNvPr id="429" name="Google Shape;429;p7"/>
              <p:cNvSpPr/>
              <p:nvPr/>
            </p:nvSpPr>
            <p:spPr>
              <a:xfrm>
                <a:off x="8442585" y="1717689"/>
                <a:ext cx="2271420"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Reduce </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Process Cost</a:t>
                </a:r>
                <a:endParaRPr sz="1200" b="0" i="0" u="none" strike="noStrike" cap="none">
                  <a:solidFill>
                    <a:srgbClr val="FFFFFF"/>
                  </a:solidFill>
                  <a:latin typeface="Poppins"/>
                  <a:ea typeface="Poppins"/>
                  <a:cs typeface="Poppins"/>
                  <a:sym typeface="Poppins"/>
                </a:endParaRPr>
              </a:p>
            </p:txBody>
          </p:sp>
        </p:grpSp>
        <p:grpSp>
          <p:nvGrpSpPr>
            <p:cNvPr id="430" name="Google Shape;430;p7"/>
            <p:cNvGrpSpPr/>
            <p:nvPr/>
          </p:nvGrpSpPr>
          <p:grpSpPr>
            <a:xfrm>
              <a:off x="7038723" y="2664194"/>
              <a:ext cx="4046068" cy="914400"/>
              <a:chOff x="7038723" y="2744557"/>
              <a:chExt cx="4046068" cy="914400"/>
            </a:xfrm>
          </p:grpSpPr>
          <p:sp>
            <p:nvSpPr>
              <p:cNvPr id="431" name="Google Shape;431;p7"/>
              <p:cNvSpPr/>
              <p:nvPr/>
            </p:nvSpPr>
            <p:spPr>
              <a:xfrm>
                <a:off x="7038723" y="2744557"/>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432" name="Google Shape;432;p7"/>
              <p:cNvPicPr preferRelativeResize="0"/>
              <p:nvPr/>
            </p:nvPicPr>
            <p:blipFill rotWithShape="1">
              <a:blip r:embed="rId5">
                <a:alphaModFix/>
              </a:blip>
              <a:srcRect/>
              <a:stretch/>
            </p:blipFill>
            <p:spPr>
              <a:xfrm>
                <a:off x="7227304" y="2790277"/>
                <a:ext cx="822960" cy="822960"/>
              </a:xfrm>
              <a:prstGeom prst="rect">
                <a:avLst/>
              </a:prstGeom>
              <a:noFill/>
              <a:ln>
                <a:noFill/>
              </a:ln>
            </p:spPr>
          </p:pic>
          <p:sp>
            <p:nvSpPr>
              <p:cNvPr id="433" name="Google Shape;433;p7"/>
              <p:cNvSpPr/>
              <p:nvPr/>
            </p:nvSpPr>
            <p:spPr>
              <a:xfrm>
                <a:off x="8841555" y="2878592"/>
                <a:ext cx="1266693"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Increase </a:t>
                </a:r>
                <a:endParaRPr/>
              </a:p>
              <a:p>
                <a:pPr marL="0" marR="0" lvl="0" indent="0" algn="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Revenue</a:t>
                </a:r>
                <a:endParaRPr/>
              </a:p>
            </p:txBody>
          </p:sp>
        </p:grpSp>
        <p:grpSp>
          <p:nvGrpSpPr>
            <p:cNvPr id="434" name="Google Shape;434;p7"/>
            <p:cNvGrpSpPr/>
            <p:nvPr/>
          </p:nvGrpSpPr>
          <p:grpSpPr>
            <a:xfrm>
              <a:off x="7038723" y="3744734"/>
              <a:ext cx="4046068" cy="914400"/>
              <a:chOff x="7038723" y="3869627"/>
              <a:chExt cx="4046068" cy="914400"/>
            </a:xfrm>
          </p:grpSpPr>
          <p:sp>
            <p:nvSpPr>
              <p:cNvPr id="435" name="Google Shape;435;p7"/>
              <p:cNvSpPr/>
              <p:nvPr/>
            </p:nvSpPr>
            <p:spPr>
              <a:xfrm>
                <a:off x="7038723" y="3869627"/>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pic>
            <p:nvPicPr>
              <p:cNvPr id="436" name="Google Shape;436;p7"/>
              <p:cNvPicPr preferRelativeResize="0"/>
              <p:nvPr/>
            </p:nvPicPr>
            <p:blipFill rotWithShape="1">
              <a:blip r:embed="rId6">
                <a:alphaModFix/>
              </a:blip>
              <a:srcRect/>
              <a:stretch/>
            </p:blipFill>
            <p:spPr>
              <a:xfrm>
                <a:off x="7196367" y="3869853"/>
                <a:ext cx="913948" cy="913948"/>
              </a:xfrm>
              <a:prstGeom prst="rect">
                <a:avLst/>
              </a:prstGeom>
              <a:noFill/>
              <a:ln>
                <a:noFill/>
              </a:ln>
            </p:spPr>
          </p:pic>
          <p:sp>
            <p:nvSpPr>
              <p:cNvPr id="437" name="Google Shape;437;p7"/>
              <p:cNvSpPr/>
              <p:nvPr/>
            </p:nvSpPr>
            <p:spPr>
              <a:xfrm>
                <a:off x="8570648" y="4003662"/>
                <a:ext cx="2015295"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Reduce </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Working Capital</a:t>
                </a:r>
                <a:endParaRPr/>
              </a:p>
            </p:txBody>
          </p:sp>
        </p:grpSp>
        <p:grpSp>
          <p:nvGrpSpPr>
            <p:cNvPr id="438" name="Google Shape;438;p7"/>
            <p:cNvGrpSpPr/>
            <p:nvPr/>
          </p:nvGrpSpPr>
          <p:grpSpPr>
            <a:xfrm>
              <a:off x="7038723" y="4825273"/>
              <a:ext cx="4046068" cy="914400"/>
              <a:chOff x="7038723" y="4825273"/>
              <a:chExt cx="4046068" cy="914400"/>
            </a:xfrm>
          </p:grpSpPr>
          <p:sp>
            <p:nvSpPr>
              <p:cNvPr id="439" name="Google Shape;439;p7"/>
              <p:cNvSpPr/>
              <p:nvPr/>
            </p:nvSpPr>
            <p:spPr>
              <a:xfrm>
                <a:off x="7038723" y="4825273"/>
                <a:ext cx="4046068" cy="914400"/>
              </a:xfrm>
              <a:prstGeom prst="rect">
                <a:avLst/>
              </a:prstGeom>
              <a:solidFill>
                <a:srgbClr val="170BFD"/>
              </a:solidFill>
              <a:ln>
                <a:noFill/>
              </a:ln>
              <a:effectLst>
                <a:outerShdw blurRad="952500" dist="50800" dir="5400000" algn="ctr" rotWithShape="0">
                  <a:srgbClr val="000000">
                    <a:alpha val="13725"/>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Poppins"/>
                  <a:ea typeface="Poppins"/>
                  <a:cs typeface="Poppins"/>
                  <a:sym typeface="Poppins"/>
                </a:endParaRPr>
              </a:p>
            </p:txBody>
          </p:sp>
          <p:sp>
            <p:nvSpPr>
              <p:cNvPr id="440" name="Google Shape;440;p7"/>
              <p:cNvSpPr/>
              <p:nvPr/>
            </p:nvSpPr>
            <p:spPr>
              <a:xfrm>
                <a:off x="8508937" y="4959308"/>
                <a:ext cx="2138726" cy="646331"/>
              </a:xfrm>
              <a:prstGeom prst="rect">
                <a:avLst/>
              </a:prstGeom>
              <a:solidFill>
                <a:srgbClr val="170BF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Higher Customer</a:t>
                </a:r>
                <a:endParaRPr/>
              </a:p>
              <a:p>
                <a:pPr marL="0" marR="0" lvl="0" indent="0" algn="ctr" rtl="0">
                  <a:lnSpc>
                    <a:spcPct val="100000"/>
                  </a:lnSpc>
                  <a:spcBef>
                    <a:spcPts val="0"/>
                  </a:spcBef>
                  <a:spcAft>
                    <a:spcPts val="0"/>
                  </a:spcAft>
                  <a:buClr>
                    <a:srgbClr val="FFFFFF"/>
                  </a:buClr>
                  <a:buSzPts val="1800"/>
                  <a:buFont typeface="Poppins"/>
                  <a:buNone/>
                </a:pPr>
                <a:r>
                  <a:rPr lang="en-US" sz="1800" b="0" i="0" u="none" strike="noStrike" cap="none">
                    <a:solidFill>
                      <a:srgbClr val="FFFFFF"/>
                    </a:solidFill>
                    <a:latin typeface="Poppins"/>
                    <a:ea typeface="Poppins"/>
                    <a:cs typeface="Poppins"/>
                    <a:sym typeface="Poppins"/>
                  </a:rPr>
                  <a:t> Satisfaction</a:t>
                </a:r>
                <a:endParaRPr/>
              </a:p>
            </p:txBody>
          </p:sp>
        </p:grpSp>
      </p:grpSp>
      <p:pic>
        <p:nvPicPr>
          <p:cNvPr id="441" name="Google Shape;441;p7" descr="Ein Bild, das rot, orange, schwarz, Zug enthält.&#10;&#10;Automatisch generierte Beschreibung"/>
          <p:cNvPicPr preferRelativeResize="0"/>
          <p:nvPr/>
        </p:nvPicPr>
        <p:blipFill rotWithShape="1">
          <a:blip r:embed="rId7">
            <a:alphaModFix/>
          </a:blip>
          <a:srcRect l="18245" t="55414" r="74760" b="30111"/>
          <a:stretch/>
        </p:blipFill>
        <p:spPr>
          <a:xfrm>
            <a:off x="968074" y="1660635"/>
            <a:ext cx="1310779" cy="1411608"/>
          </a:xfrm>
          <a:prstGeom prst="rect">
            <a:avLst/>
          </a:prstGeom>
          <a:noFill/>
          <a:ln>
            <a:noFill/>
          </a:ln>
        </p:spPr>
      </p:pic>
      <p:pic>
        <p:nvPicPr>
          <p:cNvPr id="442" name="Google Shape;442;p7" descr="Ein Bild, das rot, orange, schwarz, Zug enthält.&#10;&#10;Automatisch generierte Beschreibung"/>
          <p:cNvPicPr preferRelativeResize="0"/>
          <p:nvPr/>
        </p:nvPicPr>
        <p:blipFill rotWithShape="1">
          <a:blip r:embed="rId7">
            <a:alphaModFix/>
          </a:blip>
          <a:srcRect l="61035" t="55414" r="27129" b="30111"/>
          <a:stretch/>
        </p:blipFill>
        <p:spPr>
          <a:xfrm>
            <a:off x="784352" y="3088080"/>
            <a:ext cx="1584000" cy="1008000"/>
          </a:xfrm>
          <a:prstGeom prst="rect">
            <a:avLst/>
          </a:prstGeom>
          <a:noFill/>
          <a:ln>
            <a:noFill/>
          </a:ln>
        </p:spPr>
      </p:pic>
      <p:pic>
        <p:nvPicPr>
          <p:cNvPr id="443" name="Google Shape;443;p7" descr="Ein Bild, das rot, orange, schwarz, Zug enthält.&#10;&#10;Automatisch generierte Beschreibung"/>
          <p:cNvPicPr preferRelativeResize="0"/>
          <p:nvPr/>
        </p:nvPicPr>
        <p:blipFill rotWithShape="1">
          <a:blip r:embed="rId7">
            <a:alphaModFix/>
          </a:blip>
          <a:srcRect l="38932" t="55414" r="50845" b="30111"/>
          <a:stretch/>
        </p:blipFill>
        <p:spPr>
          <a:xfrm>
            <a:off x="939463" y="4313531"/>
            <a:ext cx="1368000" cy="1008000"/>
          </a:xfrm>
          <a:prstGeom prst="rect">
            <a:avLst/>
          </a:prstGeom>
          <a:noFill/>
          <a:ln>
            <a:noFill/>
          </a:ln>
        </p:spPr>
      </p:pic>
      <p:pic>
        <p:nvPicPr>
          <p:cNvPr id="444" name="Google Shape;444;p7" descr="&quot;Daumen hoch&quot;-Zeichen"/>
          <p:cNvPicPr preferRelativeResize="0"/>
          <p:nvPr/>
        </p:nvPicPr>
        <p:blipFill rotWithShape="1">
          <a:blip r:embed="rId8">
            <a:alphaModFix/>
          </a:blip>
          <a:srcRect/>
          <a:stretch/>
        </p:blipFill>
        <p:spPr>
          <a:xfrm>
            <a:off x="7679138" y="4820872"/>
            <a:ext cx="914400" cy="914400"/>
          </a:xfrm>
          <a:prstGeom prst="rect">
            <a:avLst/>
          </a:prstGeom>
          <a:noFill/>
          <a:ln>
            <a:noFill/>
          </a:ln>
        </p:spPr>
      </p:pic>
      <p:sp>
        <p:nvSpPr>
          <p:cNvPr id="445" name="Google Shape;445;p7"/>
          <p:cNvSpPr/>
          <p:nvPr/>
        </p:nvSpPr>
        <p:spPr>
          <a:xfrm rot="-5400000">
            <a:off x="6044093" y="3348635"/>
            <a:ext cx="2036343" cy="810671"/>
          </a:xfrm>
          <a:prstGeom prst="downArrow">
            <a:avLst>
              <a:gd name="adj1" fmla="val 50000"/>
              <a:gd name="adj2" fmla="val 50000"/>
            </a:avLst>
          </a:prstGeom>
          <a:solidFill>
            <a:srgbClr val="170B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6" name="Google Shape;446;p7"/>
          <p:cNvSpPr txBox="1"/>
          <p:nvPr/>
        </p:nvSpPr>
        <p:spPr>
          <a:xfrm>
            <a:off x="280495" y="412531"/>
            <a:ext cx="278954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IV. Process Mining Theory</a:t>
            </a:r>
            <a:endParaRPr/>
          </a:p>
        </p:txBody>
      </p:sp>
      <p:sp>
        <p:nvSpPr>
          <p:cNvPr id="447" name="Google Shape;447;p7"/>
          <p:cNvSpPr txBox="1"/>
          <p:nvPr/>
        </p:nvSpPr>
        <p:spPr>
          <a:xfrm>
            <a:off x="280495" y="751085"/>
            <a:ext cx="882004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Business Impact of Process Mining</a:t>
            </a:r>
            <a:endParaRPr sz="2000" b="1" i="0" u="none" strike="noStrike" cap="none">
              <a:solidFill>
                <a:srgbClr val="0C0C0C"/>
              </a:solidFill>
              <a:latin typeface="Poppins"/>
              <a:ea typeface="Poppins"/>
              <a:cs typeface="Poppins"/>
              <a:sym typeface="Poppins"/>
            </a:endParaRPr>
          </a:p>
        </p:txBody>
      </p:sp>
      <p:pic>
        <p:nvPicPr>
          <p:cNvPr id="448" name="Google Shape;448;p7" descr="Ein Bild, das Zeichnung enthält.&#10;&#10;Automatisch generierte Beschreibung"/>
          <p:cNvPicPr preferRelativeResize="0"/>
          <p:nvPr/>
        </p:nvPicPr>
        <p:blipFill rotWithShape="1">
          <a:blip r:embed="rId9">
            <a:alphaModFix/>
          </a:blip>
          <a:srcRect/>
          <a:stretch/>
        </p:blipFill>
        <p:spPr>
          <a:xfrm>
            <a:off x="280495" y="6422113"/>
            <a:ext cx="944456" cy="216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
          <p:cNvSpPr txBox="1"/>
          <p:nvPr/>
        </p:nvSpPr>
        <p:spPr>
          <a:xfrm>
            <a:off x="319574" y="418900"/>
            <a:ext cx="71442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4000"/>
              <a:buFont typeface="Poppins"/>
              <a:buNone/>
            </a:pPr>
            <a:r>
              <a:rPr lang="en-US" sz="6000" b="1">
                <a:solidFill>
                  <a:srgbClr val="0C0C0C"/>
                </a:solidFill>
                <a:latin typeface="Poppins"/>
                <a:ea typeface="Poppins"/>
                <a:cs typeface="Poppins"/>
                <a:sym typeface="Poppins"/>
              </a:rPr>
              <a:t>Creating your workspace guide</a:t>
            </a:r>
            <a:endParaRPr sz="6000" b="1" i="0" u="none" strike="noStrike" cap="none">
              <a:solidFill>
                <a:srgbClr val="0C0C0C"/>
              </a:solidFill>
              <a:latin typeface="Poppins"/>
              <a:ea typeface="Poppins"/>
              <a:cs typeface="Poppins"/>
              <a:sym typeface="Poppins"/>
            </a:endParaRPr>
          </a:p>
        </p:txBody>
      </p:sp>
      <p:pic>
        <p:nvPicPr>
          <p:cNvPr id="454" name="Google Shape;454;p8" descr="Ein Bild, das drinnen, Elektronik, Tisch, sitzend enthält.&#10;&#10;Automatisch generierte Beschreibung"/>
          <p:cNvPicPr preferRelativeResize="0"/>
          <p:nvPr/>
        </p:nvPicPr>
        <p:blipFill rotWithShape="1">
          <a:blip r:embed="rId3">
            <a:alphaModFix/>
          </a:blip>
          <a:srcRect/>
          <a:stretch/>
        </p:blipFill>
        <p:spPr>
          <a:xfrm>
            <a:off x="5258140" y="-544230"/>
            <a:ext cx="9088793" cy="9567914"/>
          </a:xfrm>
          <a:prstGeom prst="rect">
            <a:avLst/>
          </a:prstGeom>
          <a:noFill/>
          <a:ln>
            <a:noFill/>
          </a:ln>
          <a:effectLst>
            <a:outerShdw blurRad="1003300" dist="50800" dir="5400000" algn="ctr" rotWithShape="0">
              <a:srgbClr val="0C0C0C">
                <a:alpha val="4588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9"/>
          <p:cNvSpPr txBox="1">
            <a:spLocks noGrp="1"/>
          </p:cNvSpPr>
          <p:nvPr>
            <p:ph type="title"/>
          </p:nvPr>
        </p:nvSpPr>
        <p:spPr>
          <a:xfrm>
            <a:off x="422400" y="366184"/>
            <a:ext cx="3936565" cy="1022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a:t>Start right away!</a:t>
            </a:r>
            <a:endParaRPr/>
          </a:p>
        </p:txBody>
      </p:sp>
      <p:sp>
        <p:nvSpPr>
          <p:cNvPr id="460" name="Google Shape;460;p9"/>
          <p:cNvSpPr txBox="1">
            <a:spLocks noGrp="1"/>
          </p:cNvSpPr>
          <p:nvPr>
            <p:ph type="body" idx="1"/>
          </p:nvPr>
        </p:nvSpPr>
        <p:spPr>
          <a:xfrm>
            <a:off x="421268" y="1826684"/>
            <a:ext cx="3667181" cy="4349749"/>
          </a:xfrm>
          <a:prstGeom prst="rect">
            <a:avLst/>
          </a:prstGeom>
          <a:noFill/>
          <a:ln>
            <a:noFill/>
          </a:ln>
        </p:spPr>
        <p:txBody>
          <a:bodyPr spcFirstLastPara="1" wrap="square" lIns="0" tIns="0" rIns="0" bIns="0" anchor="t" anchorCtr="0">
            <a:normAutofit/>
          </a:bodyPr>
          <a:lstStyle/>
          <a:p>
            <a:pPr marL="457200" lvl="0" indent="-457200" algn="l" rtl="0">
              <a:lnSpc>
                <a:spcPct val="90000"/>
              </a:lnSpc>
              <a:spcBef>
                <a:spcPts val="0"/>
              </a:spcBef>
              <a:spcAft>
                <a:spcPts val="0"/>
              </a:spcAft>
              <a:buClr>
                <a:schemeClr val="lt2"/>
              </a:buClr>
              <a:buSzPts val="2100"/>
              <a:buFont typeface="Calibri"/>
              <a:buAutoNum type="arabicPeriod"/>
            </a:pPr>
            <a:r>
              <a:rPr lang="en-US"/>
              <a:t>Register for free with your academic e-mail address.</a:t>
            </a:r>
            <a:endParaRPr/>
          </a:p>
          <a:p>
            <a:pPr marL="457200" lvl="0" indent="-457200" algn="l" rtl="0">
              <a:lnSpc>
                <a:spcPct val="90000"/>
              </a:lnSpc>
              <a:spcBef>
                <a:spcPts val="1333"/>
              </a:spcBef>
              <a:spcAft>
                <a:spcPts val="0"/>
              </a:spcAft>
              <a:buClr>
                <a:schemeClr val="lt2"/>
              </a:buClr>
              <a:buSzPts val="2100"/>
              <a:buFont typeface="Calibri"/>
              <a:buAutoNum type="arabicPeriod"/>
            </a:pPr>
            <a:r>
              <a:rPr lang="en-US"/>
              <a:t>Open the invitation e-mail and click the link.</a:t>
            </a:r>
            <a:endParaRPr/>
          </a:p>
          <a:p>
            <a:pPr marL="457200" lvl="0" indent="-457200" algn="l" rtl="0">
              <a:lnSpc>
                <a:spcPct val="90000"/>
              </a:lnSpc>
              <a:spcBef>
                <a:spcPts val="1333"/>
              </a:spcBef>
              <a:spcAft>
                <a:spcPts val="0"/>
              </a:spcAft>
              <a:buClr>
                <a:schemeClr val="lt2"/>
              </a:buClr>
              <a:buSzPts val="2100"/>
              <a:buFont typeface="Calibri"/>
              <a:buAutoNum type="arabicPeriod"/>
            </a:pPr>
            <a:r>
              <a:rPr lang="en-US"/>
              <a:t>Access your personal team and start exploring!</a:t>
            </a:r>
            <a:endParaRPr/>
          </a:p>
          <a:p>
            <a:pPr marL="0" lvl="0" indent="0" algn="l" rtl="0">
              <a:lnSpc>
                <a:spcPct val="90000"/>
              </a:lnSpc>
              <a:spcBef>
                <a:spcPts val="1333"/>
              </a:spcBef>
              <a:spcAft>
                <a:spcPts val="0"/>
              </a:spcAft>
              <a:buSzPts val="2133"/>
              <a:buNone/>
            </a:pPr>
            <a:endParaRPr/>
          </a:p>
        </p:txBody>
      </p:sp>
      <p:sp>
        <p:nvSpPr>
          <p:cNvPr id="461" name="Google Shape;461;p9"/>
          <p:cNvSpPr/>
          <p:nvPr/>
        </p:nvSpPr>
        <p:spPr>
          <a:xfrm>
            <a:off x="5718731" y="4337301"/>
            <a:ext cx="49733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800"/>
              <a:buFont typeface="Poppins"/>
              <a:buNone/>
            </a:pPr>
            <a:r>
              <a:rPr lang="en-US" sz="1800" b="1" i="0" u="sng" strike="noStrike" cap="none">
                <a:solidFill>
                  <a:srgbClr val="292929"/>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www.celonis.com/academic-signup</a:t>
            </a:r>
            <a:endParaRPr sz="1800" b="1" i="0" u="none" strike="noStrike" cap="none">
              <a:solidFill>
                <a:srgbClr val="292929"/>
              </a:solidFill>
              <a:latin typeface="Poppins"/>
              <a:ea typeface="Poppins"/>
              <a:cs typeface="Poppins"/>
              <a:sym typeface="Poppins"/>
            </a:endParaRPr>
          </a:p>
        </p:txBody>
      </p:sp>
      <p:pic>
        <p:nvPicPr>
          <p:cNvPr id="462" name="Google Shape;462;p9" descr="Ein Bild, das ClipArt enthält.&#10;&#10;Automatisch generierte Beschreibung"/>
          <p:cNvPicPr preferRelativeResize="0"/>
          <p:nvPr/>
        </p:nvPicPr>
        <p:blipFill rotWithShape="1">
          <a:blip r:embed="rId4">
            <a:alphaModFix/>
          </a:blip>
          <a:srcRect/>
          <a:stretch/>
        </p:blipFill>
        <p:spPr>
          <a:xfrm>
            <a:off x="5959009" y="3195305"/>
            <a:ext cx="1728919" cy="571696"/>
          </a:xfrm>
          <a:prstGeom prst="rect">
            <a:avLst/>
          </a:prstGeom>
          <a:noFill/>
          <a:ln>
            <a:noFill/>
          </a:ln>
        </p:spPr>
      </p:pic>
      <p:pic>
        <p:nvPicPr>
          <p:cNvPr id="463" name="Google Shape;463;p9" descr="Ein Bild, das schwarz, Zeichnung enthält.&#10;&#10;Automatisch generierte Beschreibung"/>
          <p:cNvPicPr preferRelativeResize="0"/>
          <p:nvPr/>
        </p:nvPicPr>
        <p:blipFill rotWithShape="1">
          <a:blip r:embed="rId5">
            <a:alphaModFix/>
          </a:blip>
          <a:srcRect/>
          <a:stretch/>
        </p:blipFill>
        <p:spPr>
          <a:xfrm>
            <a:off x="7687928" y="1588849"/>
            <a:ext cx="2748452" cy="2748452"/>
          </a:xfrm>
          <a:prstGeom prst="rect">
            <a:avLst/>
          </a:prstGeom>
          <a:noFill/>
          <a:ln>
            <a:noFill/>
          </a:ln>
        </p:spPr>
      </p:pic>
      <p:sp>
        <p:nvSpPr>
          <p:cNvPr id="464" name="Google Shape;464;p9"/>
          <p:cNvSpPr txBox="1"/>
          <p:nvPr/>
        </p:nvSpPr>
        <p:spPr>
          <a:xfrm>
            <a:off x="363956" y="895817"/>
            <a:ext cx="60939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8FF"/>
              </a:buClr>
              <a:buSzPts val="2400"/>
              <a:buFont typeface="Arial"/>
              <a:buNone/>
            </a:pPr>
            <a:r>
              <a:rPr lang="en-US" sz="2400" b="0" i="0" u="none" strike="noStrike" cap="none">
                <a:solidFill>
                  <a:srgbClr val="0028FF"/>
                </a:solidFill>
                <a:latin typeface="Poppins Medium"/>
                <a:ea typeface="Poppins Medium"/>
                <a:cs typeface="Poppins Medium"/>
                <a:sym typeface="Poppins Medium"/>
              </a:rPr>
              <a:t>Access Celonis in three steps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
          <p:cNvSpPr txBox="1"/>
          <p:nvPr/>
        </p:nvSpPr>
        <p:spPr>
          <a:xfrm>
            <a:off x="297072" y="212290"/>
            <a:ext cx="16337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1600"/>
              <a:buFont typeface="Poppins Medium"/>
              <a:buNone/>
            </a:pPr>
            <a:r>
              <a:rPr lang="en-US" sz="1600" b="0" i="0" u="none" strike="noStrike" cap="none">
                <a:solidFill>
                  <a:srgbClr val="0C0C0C"/>
                </a:solidFill>
                <a:latin typeface="Poppins Medium"/>
                <a:ea typeface="Poppins Medium"/>
                <a:cs typeface="Poppins Medium"/>
                <a:sym typeface="Poppins Medium"/>
              </a:rPr>
              <a:t>V. Preparation</a:t>
            </a:r>
            <a:endParaRPr/>
          </a:p>
        </p:txBody>
      </p:sp>
      <p:sp>
        <p:nvSpPr>
          <p:cNvPr id="470" name="Google Shape;470;p10"/>
          <p:cNvSpPr txBox="1"/>
          <p:nvPr/>
        </p:nvSpPr>
        <p:spPr>
          <a:xfrm>
            <a:off x="280495" y="751085"/>
            <a:ext cx="8997976"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C0C0C"/>
              </a:buClr>
              <a:buSzPts val="3800"/>
              <a:buFont typeface="Poppins"/>
              <a:buNone/>
            </a:pPr>
            <a:r>
              <a:rPr lang="en-US" sz="3800" b="1" i="0" u="none" strike="noStrike" cap="none">
                <a:solidFill>
                  <a:srgbClr val="0C0C0C"/>
                </a:solidFill>
                <a:latin typeface="Poppins"/>
                <a:ea typeface="Poppins"/>
                <a:cs typeface="Poppins"/>
                <a:sym typeface="Poppins"/>
              </a:rPr>
              <a:t>Pizzeria Mamma Mia – Get the data</a:t>
            </a:r>
            <a:endParaRPr sz="2000" b="1" i="0" u="none" strike="noStrike" cap="none">
              <a:solidFill>
                <a:srgbClr val="0C0C0C"/>
              </a:solidFill>
              <a:latin typeface="Poppins"/>
              <a:ea typeface="Poppins"/>
              <a:cs typeface="Poppins"/>
              <a:sym typeface="Poppins"/>
            </a:endParaRPr>
          </a:p>
        </p:txBody>
      </p:sp>
      <p:sp>
        <p:nvSpPr>
          <p:cNvPr id="471" name="Google Shape;471;p10"/>
          <p:cNvSpPr/>
          <p:nvPr/>
        </p:nvSpPr>
        <p:spPr>
          <a:xfrm>
            <a:off x="-1796861" y="2357418"/>
            <a:ext cx="11380441" cy="3708709"/>
          </a:xfrm>
          <a:prstGeom prst="roundRect">
            <a:avLst>
              <a:gd name="adj" fmla="val 8432"/>
            </a:avLst>
          </a:prstGeom>
          <a:solidFill>
            <a:schemeClr val="lt1"/>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Poppins"/>
              <a:ea typeface="Poppins"/>
              <a:cs typeface="Poppins"/>
              <a:sym typeface="Poppins"/>
            </a:endParaRPr>
          </a:p>
        </p:txBody>
      </p:sp>
      <p:sp>
        <p:nvSpPr>
          <p:cNvPr id="472" name="Google Shape;472;p10"/>
          <p:cNvSpPr txBox="1"/>
          <p:nvPr/>
        </p:nvSpPr>
        <p:spPr>
          <a:xfrm>
            <a:off x="280495" y="2473617"/>
            <a:ext cx="9390600" cy="395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29"/>
              </a:buClr>
              <a:buSzPts val="1600"/>
              <a:buFont typeface="Poppins"/>
              <a:buNone/>
            </a:pPr>
            <a:r>
              <a:rPr lang="en-US" sz="1600" b="0" i="0" u="none" strike="noStrike" cap="none">
                <a:solidFill>
                  <a:srgbClr val="292929"/>
                </a:solidFill>
                <a:latin typeface="Poppins"/>
                <a:ea typeface="Poppins"/>
                <a:cs typeface="Poppins"/>
                <a:sym typeface="Poppins"/>
              </a:rPr>
              <a:t>You are now in the role of a Process Mining Analyst at Pizzeria Mamma Mia. </a:t>
            </a:r>
            <a:br>
              <a:rPr lang="en-US" sz="1600" b="0" i="0" u="none" strike="noStrike" cap="none">
                <a:solidFill>
                  <a:srgbClr val="292929"/>
                </a:solidFill>
                <a:latin typeface="Poppins"/>
                <a:ea typeface="Poppins"/>
                <a:cs typeface="Poppins"/>
                <a:sym typeface="Poppins"/>
              </a:rPr>
            </a:br>
            <a:r>
              <a:rPr lang="en-US" sz="1600" b="0" i="0" u="none" strike="noStrike" cap="none">
                <a:solidFill>
                  <a:srgbClr val="292929"/>
                </a:solidFill>
                <a:latin typeface="Poppins"/>
                <a:ea typeface="Poppins"/>
                <a:cs typeface="Poppins"/>
                <a:sym typeface="Poppins"/>
              </a:rPr>
              <a:t>Giovanni asked you to prepare a new analysis to get a deep dive into the pizza delivery times.</a:t>
            </a:r>
            <a:endParaRPr/>
          </a:p>
          <a:p>
            <a:pPr marL="457200" marR="0" lvl="0" indent="-457200" algn="l" rtl="0">
              <a:lnSpc>
                <a:spcPct val="100000"/>
              </a:lnSpc>
              <a:spcBef>
                <a:spcPts val="1800"/>
              </a:spcBef>
              <a:spcAft>
                <a:spcPts val="0"/>
              </a:spcAft>
              <a:buClr>
                <a:srgbClr val="292929"/>
              </a:buClr>
              <a:buSzPts val="1600"/>
              <a:buFont typeface="Calibri"/>
              <a:buAutoNum type="arabicPeriod"/>
            </a:pPr>
            <a:r>
              <a:rPr lang="en-US" sz="1600" b="0" i="0" u="none" strike="noStrike" cap="none">
                <a:solidFill>
                  <a:srgbClr val="292929"/>
                </a:solidFill>
                <a:latin typeface="Poppins"/>
                <a:ea typeface="Poppins"/>
                <a:cs typeface="Poppins"/>
                <a:sym typeface="Poppins"/>
              </a:rPr>
              <a:t>Download the data tables for the pizza process.</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Upload the pizza data in your </a:t>
            </a:r>
            <a:r>
              <a:rPr lang="en-US" sz="1600">
                <a:solidFill>
                  <a:srgbClr val="292929"/>
                </a:solidFill>
                <a:latin typeface="Poppins"/>
                <a:ea typeface="Poppins"/>
                <a:cs typeface="Poppins"/>
                <a:sym typeface="Poppins"/>
              </a:rPr>
              <a:t>license </a:t>
            </a:r>
            <a:r>
              <a:rPr lang="en-US" sz="1600" b="0" i="0" u="none" strike="noStrike" cap="none">
                <a:solidFill>
                  <a:srgbClr val="292929"/>
                </a:solidFill>
                <a:latin typeface="Poppins"/>
                <a:ea typeface="Poppins"/>
                <a:cs typeface="Poppins"/>
                <a:sym typeface="Poppins"/>
              </a:rPr>
              <a:t> and create the Process Data Model </a:t>
            </a:r>
            <a:br>
              <a:rPr lang="en-US" sz="1600" b="0" i="0" u="none" strike="noStrike" cap="none">
                <a:solidFill>
                  <a:srgbClr val="292929"/>
                </a:solidFill>
                <a:latin typeface="Poppins"/>
                <a:ea typeface="Poppins"/>
                <a:cs typeface="Poppins"/>
                <a:sym typeface="Poppins"/>
              </a:rPr>
            </a:br>
            <a:r>
              <a:rPr lang="en-US" sz="1600" b="0" i="0" u="none" strike="noStrike" cap="none">
                <a:solidFill>
                  <a:srgbClr val="292929"/>
                </a:solidFill>
                <a:latin typeface="Poppins"/>
                <a:ea typeface="Poppins"/>
                <a:cs typeface="Poppins"/>
                <a:sym typeface="Poppins"/>
              </a:rPr>
              <a:t>(detailed manual in next slide).</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Create a new analysis (via Process Analytics) that helps Giovanni (the viewer of the analysis) to optimize his key performance indicators. You are free to choose appropriate components and designs.</a:t>
            </a:r>
            <a:endParaRPr/>
          </a:p>
          <a:p>
            <a:pPr marL="457200" marR="0" lvl="0" indent="-457200" algn="l" rtl="0">
              <a:lnSpc>
                <a:spcPct val="100000"/>
              </a:lnSpc>
              <a:spcBef>
                <a:spcPts val="1800"/>
              </a:spcBef>
              <a:spcAft>
                <a:spcPts val="0"/>
              </a:spcAft>
              <a:buClr>
                <a:srgbClr val="292929"/>
              </a:buClr>
              <a:buSzPts val="1600"/>
              <a:buFont typeface="Poppins"/>
              <a:buAutoNum type="arabicPeriod"/>
            </a:pPr>
            <a:r>
              <a:rPr lang="en-US" sz="1600" b="0" i="0" u="none" strike="noStrike" cap="none">
                <a:solidFill>
                  <a:srgbClr val="292929"/>
                </a:solidFill>
                <a:latin typeface="Poppins"/>
                <a:ea typeface="Poppins"/>
                <a:cs typeface="Poppins"/>
                <a:sym typeface="Poppins"/>
              </a:rPr>
              <a:t>Be creative, add structure to your analysis and create a presentation of your results.</a:t>
            </a:r>
            <a:endParaRPr/>
          </a:p>
          <a:p>
            <a:pPr marL="457200" marR="0" lvl="0" indent="-355600" algn="l" rtl="0">
              <a:lnSpc>
                <a:spcPct val="100000"/>
              </a:lnSpc>
              <a:spcBef>
                <a:spcPts val="1800"/>
              </a:spcBef>
              <a:spcAft>
                <a:spcPts val="0"/>
              </a:spcAft>
              <a:buClr>
                <a:schemeClr val="dk1"/>
              </a:buClr>
              <a:buSzPts val="1600"/>
              <a:buFont typeface="Calibri"/>
              <a:buNone/>
            </a:pPr>
            <a:endParaRPr sz="1600" b="0" i="0" u="none" strike="noStrike" cap="none">
              <a:solidFill>
                <a:srgbClr val="292929"/>
              </a:solidFill>
              <a:latin typeface="Poppins"/>
              <a:ea typeface="Poppins"/>
              <a:cs typeface="Poppins"/>
              <a:sym typeface="Poppins"/>
            </a:endParaRPr>
          </a:p>
        </p:txBody>
      </p:sp>
      <p:sp>
        <p:nvSpPr>
          <p:cNvPr id="473" name="Google Shape;473;p10"/>
          <p:cNvSpPr txBox="1"/>
          <p:nvPr/>
        </p:nvSpPr>
        <p:spPr>
          <a:xfrm>
            <a:off x="297072" y="1655573"/>
            <a:ext cx="696056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Poppins"/>
              <a:buNone/>
            </a:pPr>
            <a:r>
              <a:rPr lang="en-US" sz="2400" b="1" i="0" u="none" strike="noStrike" cap="none">
                <a:solidFill>
                  <a:srgbClr val="000000"/>
                </a:solidFill>
                <a:latin typeface="Poppins"/>
                <a:ea typeface="Poppins"/>
                <a:cs typeface="Poppins"/>
                <a:sym typeface="Poppins"/>
              </a:rPr>
              <a:t>Create a new analysis for the pizza process</a:t>
            </a:r>
            <a:endParaRPr sz="2400" b="1" i="0" u="none" strike="noStrike" cap="none">
              <a:solidFill>
                <a:srgbClr val="000000"/>
              </a:solidFill>
              <a:latin typeface="Poppins"/>
              <a:ea typeface="Poppins"/>
              <a:cs typeface="Poppins"/>
              <a:sym typeface="Poppins"/>
            </a:endParaRPr>
          </a:p>
        </p:txBody>
      </p:sp>
      <p:sp>
        <p:nvSpPr>
          <p:cNvPr id="474" name="Google Shape;474;p10"/>
          <p:cNvSpPr/>
          <p:nvPr/>
        </p:nvSpPr>
        <p:spPr>
          <a:xfrm>
            <a:off x="9842014" y="2374351"/>
            <a:ext cx="2646553" cy="2646005"/>
          </a:xfrm>
          <a:prstGeom prst="roundRect">
            <a:avLst>
              <a:gd name="adj" fmla="val 8432"/>
            </a:avLst>
          </a:prstGeom>
          <a:solidFill>
            <a:srgbClr val="0000FF"/>
          </a:solidFill>
          <a:ln>
            <a:noFill/>
          </a:ln>
          <a:effectLst>
            <a:outerShdw blurRad="381000" dist="38100" dir="8100000" algn="tr" rotWithShape="0">
              <a:srgbClr val="000000">
                <a:alpha val="2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75" name="Google Shape;475;p10"/>
          <p:cNvPicPr preferRelativeResize="0"/>
          <p:nvPr/>
        </p:nvPicPr>
        <p:blipFill rotWithShape="1">
          <a:blip r:embed="rId3">
            <a:alphaModFix/>
          </a:blip>
          <a:srcRect/>
          <a:stretch/>
        </p:blipFill>
        <p:spPr>
          <a:xfrm>
            <a:off x="9986355" y="3299791"/>
            <a:ext cx="2357869" cy="1415536"/>
          </a:xfrm>
          <a:prstGeom prst="rect">
            <a:avLst/>
          </a:prstGeom>
          <a:noFill/>
          <a:ln>
            <a:noFill/>
          </a:ln>
        </p:spPr>
      </p:pic>
      <p:sp>
        <p:nvSpPr>
          <p:cNvPr id="476" name="Google Shape;476;p10"/>
          <p:cNvSpPr/>
          <p:nvPr/>
        </p:nvSpPr>
        <p:spPr>
          <a:xfrm>
            <a:off x="9857230" y="2513906"/>
            <a:ext cx="24869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The data files you need can </a:t>
            </a:r>
            <a:endParaRPr/>
          </a:p>
          <a:p>
            <a:pPr marL="0" marR="0" lvl="0" indent="0" algn="l" rtl="0">
              <a:lnSpc>
                <a:spcPct val="100000"/>
              </a:lnSpc>
              <a:spcBef>
                <a:spcPts val="0"/>
              </a:spcBef>
              <a:spcAft>
                <a:spcPts val="0"/>
              </a:spcAft>
              <a:buClr>
                <a:srgbClr val="FFFFFF"/>
              </a:buClr>
              <a:buSzPts val="1200"/>
              <a:buFont typeface="Poppins"/>
              <a:buNone/>
            </a:pPr>
            <a:r>
              <a:rPr lang="en-US" sz="1200" b="0" i="0" u="none" strike="noStrike" cap="none">
                <a:solidFill>
                  <a:srgbClr val="FFFFFF"/>
                </a:solidFill>
                <a:latin typeface="Poppins"/>
                <a:ea typeface="Poppins"/>
                <a:cs typeface="Poppins"/>
                <a:sym typeface="Poppins"/>
              </a:rPr>
              <a:t>be found in the dropbox folder</a:t>
            </a:r>
            <a:endParaRPr sz="1200" b="0" i="0" u="none" strike="noStrike" cap="non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1_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WhiteTemplate_Devic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2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1826</Words>
  <Application>Microsoft Office PowerPoint</Application>
  <PresentationFormat>Widescreen</PresentationFormat>
  <Paragraphs>243</Paragraphs>
  <Slides>24</Slides>
  <Notes>24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Calibri</vt:lpstr>
      <vt:lpstr>Poppins</vt:lpstr>
      <vt:lpstr>Poppins Medium</vt:lpstr>
      <vt:lpstr>Arial</vt:lpstr>
      <vt:lpstr>Poppins ExtraLight</vt:lpstr>
      <vt:lpstr>Poppins Light</vt:lpstr>
      <vt:lpstr>Poppins ExtraBold</vt:lpstr>
      <vt:lpstr>1_Office</vt:lpstr>
      <vt:lpstr>5_WhiteTemplate_Devices</vt:lpstr>
      <vt:lpstr>12_ThankYouSlides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 right away!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Workspace Structures</vt:lpstr>
      <vt:lpstr>PowerPoint Presentation</vt:lpstr>
      <vt:lpstr>PowerPoint Presentation</vt:lpstr>
      <vt:lpstr>PowerPoint Presentation</vt:lpstr>
      <vt:lpstr> Conformance Checking</vt:lpstr>
      <vt:lpstr>PowerPoint Presentation</vt:lpstr>
      <vt:lpstr>Making  Recommendations  based on  your findings  </vt:lpstr>
      <vt:lpstr>Pitch your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Ngoc Anh Ngo</dc:creator>
  <cp:lastModifiedBy>Elsa Welshofer</cp:lastModifiedBy>
  <cp:revision>5</cp:revision>
  <dcterms:created xsi:type="dcterms:W3CDTF">2020-12-18T11:27:06Z</dcterms:created>
  <dcterms:modified xsi:type="dcterms:W3CDTF">2021-10-14T13:41:21Z</dcterms:modified>
</cp:coreProperties>
</file>